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25" r:id="rId5"/>
    <p:sldMasterId id="2147483849" r:id="rId6"/>
    <p:sldMasterId id="2147483813" r:id="rId7"/>
    <p:sldMasterId id="2147483837" r:id="rId8"/>
  </p:sldMasterIdLst>
  <p:notesMasterIdLst>
    <p:notesMasterId r:id="rId22"/>
  </p:notesMasterIdLst>
  <p:handoutMasterIdLst>
    <p:handoutMasterId r:id="rId23"/>
  </p:handoutMasterIdLst>
  <p:sldIdLst>
    <p:sldId id="331" r:id="rId9"/>
    <p:sldId id="329" r:id="rId10"/>
    <p:sldId id="369" r:id="rId11"/>
    <p:sldId id="370" r:id="rId12"/>
    <p:sldId id="336" r:id="rId13"/>
    <p:sldId id="337" r:id="rId14"/>
    <p:sldId id="338" r:id="rId15"/>
    <p:sldId id="372" r:id="rId16"/>
    <p:sldId id="356" r:id="rId17"/>
    <p:sldId id="367" r:id="rId18"/>
    <p:sldId id="368" r:id="rId19"/>
    <p:sldId id="347" r:id="rId20"/>
    <p:sldId id="351" r:id="rId2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D"/>
    <a:srgbClr val="475E9F"/>
    <a:srgbClr val="435997"/>
    <a:srgbClr val="FFFF6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99"/>
    <p:restoredTop sz="94660"/>
  </p:normalViewPr>
  <p:slideViewPr>
    <p:cSldViewPr showGuides="1">
      <p:cViewPr varScale="1">
        <p:scale>
          <a:sx n="149" d="100"/>
          <a:sy n="149" d="100"/>
        </p:scale>
        <p:origin x="126" y="16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181ED-D19C-4114-81E9-437618932C9E}" type="datetimeFigureOut">
              <a:rPr lang="fr-FR" smtClean="0"/>
              <a:t>11/03/2026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74224-5811-445A-AD61-7596C32D78DC}" type="slidenum">
              <a:rPr lang="fr-FR" smtClean="0"/>
              <a:t>‹N°›</a:t>
            </a:fld>
            <a:endParaRPr lang="fr-FR"/>
          </a:p>
        </p:txBody>
      </p:sp>
    </p:spTree>
    <p:extLst>
      <p:ext uri="{BB962C8B-B14F-4D97-AF65-F5344CB8AC3E}">
        <p14:creationId xmlns:p14="http://schemas.microsoft.com/office/powerpoint/2010/main" val="2322235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11/03/2026</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p:cNvPicPr/>
          <p:nvPr userDrawn="1"/>
        </p:nvPicPr>
        <p:blipFill>
          <a:blip r:embed="rId2">
            <a:extLst>
              <a:ext uri="{28A0092B-C50C-407E-A947-70E740481C1C}">
                <a14:useLocalDpi xmlns:a14="http://schemas.microsoft.com/office/drawing/2010/main" val="0"/>
              </a:ext>
            </a:extLst>
          </a:blip>
          <a:stretch>
            <a:fillRect/>
          </a:stretch>
        </p:blipFill>
        <p:spPr bwMode="auto">
          <a:xfrm>
            <a:off x="777250" y="90000"/>
            <a:ext cx="2764963" cy="2448272"/>
          </a:xfrm>
          <a:prstGeom prst="rect">
            <a:avLst/>
          </a:prstGeom>
          <a:noFill/>
          <a:ln>
            <a:noFill/>
          </a:ln>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25C12C4-751B-420E-93FB-AEEC9B6E48B1}" type="datetimeFigureOut">
              <a:rPr lang="fr-FR" smtClean="0"/>
              <a:t>11/03/2026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35601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25C12C4-751B-420E-93FB-AEEC9B6E48B1}" type="datetimeFigureOut">
              <a:rPr lang="fr-FR" smtClean="0"/>
              <a:t>11/03/2026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1997109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25C12C4-751B-420E-93FB-AEEC9B6E48B1}" type="datetimeFigureOut">
              <a:rPr lang="fr-FR" smtClean="0"/>
              <a:t>11/03/2026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773171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5C12C4-751B-420E-93FB-AEEC9B6E48B1}" type="datetimeFigureOut">
              <a:rPr lang="fr-FR" smtClean="0"/>
              <a:t>11/03/2026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569248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25C12C4-751B-420E-93FB-AEEC9B6E48B1}" type="datetimeFigureOut">
              <a:rPr lang="fr-FR" smtClean="0"/>
              <a:t>11/03/2026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729091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25C12C4-751B-420E-93FB-AEEC9B6E48B1}" type="datetimeFigureOut">
              <a:rPr lang="fr-FR" smtClean="0"/>
              <a:t>11/03/2026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155761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5C12C4-751B-420E-93FB-AEEC9B6E48B1}" type="datetimeFigureOut">
              <a:rPr lang="fr-FR" smtClean="0"/>
              <a:t>11/03/2026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1616262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5C12C4-751B-420E-93FB-AEEC9B6E48B1}" type="datetimeFigureOut">
              <a:rPr lang="fr-FR" smtClean="0"/>
              <a:t>11/03/2026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415462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1680D1A-311D-4D15-B017-00CC60DDFA34}" type="datetimeFigureOut">
              <a:rPr lang="fr-FR" smtClean="0"/>
              <a:t>11/03/2026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57581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680D1A-311D-4D15-B017-00CC60DDFA34}" type="datetimeFigureOut">
              <a:rPr lang="fr-FR" smtClean="0"/>
              <a:t>11/03/2026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136652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7614000" y="4783500"/>
            <a:ext cx="1278480" cy="360000"/>
          </a:xfrm>
        </p:spPr>
        <p:txBody>
          <a:bodyPr/>
          <a:lstStyle>
            <a:lvl1pPr>
              <a:defRPr>
                <a:solidFill>
                  <a:srgbClr val="435997"/>
                </a:solidFill>
                <a:latin typeface="Marianne" panose="02000000000000000000" pitchFamily="2" charset="0"/>
              </a:defRPr>
            </a:lvl1pPr>
          </a:lstStyle>
          <a:p>
            <a:pPr algn="r"/>
            <a:r>
              <a:rPr lang="fr-FR" cap="all" dirty="0"/>
              <a:t>2024-2025</a:t>
            </a:r>
          </a:p>
        </p:txBody>
      </p:sp>
      <p:pic>
        <p:nvPicPr>
          <p:cNvPr id="9" name="Image 8"/>
          <p:cNvPicPr/>
          <p:nvPr userDrawn="1"/>
        </p:nvPicPr>
        <p:blipFill>
          <a:blip r:embed="rId2">
            <a:extLst>
              <a:ext uri="{28A0092B-C50C-407E-A947-70E740481C1C}">
                <a14:useLocalDpi xmlns:a14="http://schemas.microsoft.com/office/drawing/2010/main" val="0"/>
              </a:ext>
            </a:extLst>
          </a:blip>
          <a:stretch>
            <a:fillRect/>
          </a:stretch>
        </p:blipFill>
        <p:spPr bwMode="auto">
          <a:xfrm>
            <a:off x="524194" y="184538"/>
            <a:ext cx="1636511" cy="1449070"/>
          </a:xfrm>
          <a:prstGeom prst="rect">
            <a:avLst/>
          </a:prstGeom>
          <a:noFill/>
          <a:ln>
            <a:noFill/>
          </a:ln>
        </p:spPr>
      </p:pic>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1680D1A-311D-4D15-B017-00CC60DDFA34}" type="datetimeFigureOut">
              <a:rPr lang="fr-FR" smtClean="0"/>
              <a:t>11/03/2026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974774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1680D1A-311D-4D15-B017-00CC60DDFA34}" type="datetimeFigureOut">
              <a:rPr lang="fr-FR" smtClean="0"/>
              <a:t>11/03/2026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4016694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1680D1A-311D-4D15-B017-00CC60DDFA34}" type="datetimeFigureOut">
              <a:rPr lang="fr-FR" smtClean="0"/>
              <a:t>11/03/2026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3639288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1680D1A-311D-4D15-B017-00CC60DDFA34}" type="datetimeFigureOut">
              <a:rPr lang="fr-FR" smtClean="0"/>
              <a:t>11/03/2026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746123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680D1A-311D-4D15-B017-00CC60DDFA34}" type="datetimeFigureOut">
              <a:rPr lang="fr-FR" smtClean="0"/>
              <a:t>11/03/2026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4029514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1680D1A-311D-4D15-B017-00CC60DDFA34}" type="datetimeFigureOut">
              <a:rPr lang="fr-FR" smtClean="0"/>
              <a:t>11/03/2026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3906208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1680D1A-311D-4D15-B017-00CC60DDFA34}" type="datetimeFigureOut">
              <a:rPr lang="fr-FR" smtClean="0"/>
              <a:t>11/03/2026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895149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680D1A-311D-4D15-B017-00CC60DDFA34}" type="datetimeFigureOut">
              <a:rPr lang="fr-FR" smtClean="0"/>
              <a:t>11/03/2026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66764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680D1A-311D-4D15-B017-00CC60DDFA34}" type="datetimeFigureOut">
              <a:rPr lang="fr-FR" smtClean="0"/>
              <a:t>11/03/2026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210091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06A2259B-8996-4842-883C-B4F40885479D}" type="datetimeFigureOut">
              <a:rPr lang="fr-FR" smtClean="0"/>
              <a:t>11/03/2026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48593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2024-2025</a:t>
            </a:r>
          </a:p>
        </p:txBody>
      </p:sp>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A2259B-8996-4842-883C-B4F40885479D}" type="datetimeFigureOut">
              <a:rPr lang="fr-FR" smtClean="0"/>
              <a:t>11/03/2026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697171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06A2259B-8996-4842-883C-B4F40885479D}" type="datetimeFigureOut">
              <a:rPr lang="fr-FR" smtClean="0"/>
              <a:t>11/03/2026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1850368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6A2259B-8996-4842-883C-B4F40885479D}" type="datetimeFigureOut">
              <a:rPr lang="fr-FR" smtClean="0"/>
              <a:t>11/03/2026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772564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6A2259B-8996-4842-883C-B4F40885479D}" type="datetimeFigureOut">
              <a:rPr lang="fr-FR" smtClean="0"/>
              <a:t>11/03/2026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2611005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6A2259B-8996-4842-883C-B4F40885479D}" type="datetimeFigureOut">
              <a:rPr lang="fr-FR" smtClean="0"/>
              <a:t>11/03/2026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2320502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A2259B-8996-4842-883C-B4F40885479D}" type="datetimeFigureOut">
              <a:rPr lang="fr-FR" smtClean="0"/>
              <a:t>11/03/2026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938931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6A2259B-8996-4842-883C-B4F40885479D}" type="datetimeFigureOut">
              <a:rPr lang="fr-FR" smtClean="0"/>
              <a:t>11/03/2026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439768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6A2259B-8996-4842-883C-B4F40885479D}" type="datetimeFigureOut">
              <a:rPr lang="fr-FR" smtClean="0"/>
              <a:t>11/03/2026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6307178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A2259B-8996-4842-883C-B4F40885479D}" type="datetimeFigureOut">
              <a:rPr lang="fr-FR" smtClean="0"/>
              <a:t>11/03/2026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982353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A2259B-8996-4842-883C-B4F40885479D}" type="datetimeFigureOut">
              <a:rPr lang="fr-FR" smtClean="0"/>
              <a:t>11/03/2026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97150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86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3250"/>
            </a:lvl1pPr>
          </a:lstStyle>
          <a:p>
            <a:endParaRPr lang="fr-FR" dirty="0"/>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2024-2025</a:t>
            </a:r>
          </a:p>
        </p:txBody>
      </p:sp>
    </p:spTree>
    <p:extLst>
      <p:ext uri="{BB962C8B-B14F-4D97-AF65-F5344CB8AC3E}">
        <p14:creationId xmlns:p14="http://schemas.microsoft.com/office/powerpoint/2010/main" val="1908596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FAD80F5-851E-44E4-84E1-8FE0C5E3F838}" type="datetimeFigureOut">
              <a:rPr lang="fr-FR" smtClean="0"/>
              <a:t>11/03/2026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92931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AD80F5-851E-44E4-84E1-8FE0C5E3F838}" type="datetimeFigureOut">
              <a:rPr lang="fr-FR" smtClean="0"/>
              <a:t>11/03/2026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834909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FAD80F5-851E-44E4-84E1-8FE0C5E3F838}" type="datetimeFigureOut">
              <a:rPr lang="fr-FR" smtClean="0"/>
              <a:t>11/03/2026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379862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FAD80F5-851E-44E4-84E1-8FE0C5E3F838}" type="datetimeFigureOut">
              <a:rPr lang="fr-FR" smtClean="0"/>
              <a:t>11/03/2026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848549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FAD80F5-851E-44E4-84E1-8FE0C5E3F838}" type="datetimeFigureOut">
              <a:rPr lang="fr-FR" smtClean="0"/>
              <a:t>11/03/2026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79893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FAD80F5-851E-44E4-84E1-8FE0C5E3F838}" type="datetimeFigureOut">
              <a:rPr lang="fr-FR" smtClean="0"/>
              <a:t>11/03/2026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646810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AD80F5-851E-44E4-84E1-8FE0C5E3F838}" type="datetimeFigureOut">
              <a:rPr lang="fr-FR" smtClean="0"/>
              <a:t>11/03/2026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04547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AD80F5-851E-44E4-84E1-8FE0C5E3F838}" type="datetimeFigureOut">
              <a:rPr lang="fr-FR" smtClean="0"/>
              <a:t>11/03/2026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61118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AD80F5-851E-44E4-84E1-8FE0C5E3F838}" type="datetimeFigureOut">
              <a:rPr lang="fr-FR" smtClean="0"/>
              <a:t>11/03/2026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065300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AD80F5-851E-44E4-84E1-8FE0C5E3F838}" type="datetimeFigureOut">
              <a:rPr lang="fr-FR" smtClean="0"/>
              <a:t>11/03/2026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15529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2024-2025</a:t>
            </a:r>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AD80F5-851E-44E4-84E1-8FE0C5E3F838}" type="datetimeFigureOut">
              <a:rPr lang="fr-FR" smtClean="0"/>
              <a:t>11/03/2026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17933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p>
            <a:pPr algn="r"/>
            <a:r>
              <a:rPr lang="fr-FR" cap="all" dirty="0"/>
              <a:t>2024-2025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750" b="1"/>
            </a:lvl1pPr>
            <a:lvl2pPr marL="108000" indent="-108000" algn="r">
              <a:spcBef>
                <a:spcPts val="0"/>
              </a:spcBef>
              <a:spcAft>
                <a:spcPts val="0"/>
              </a:spcAft>
              <a:buFont typeface="+mj-lt"/>
              <a:buAutoNum type="alphaLcPeriod"/>
              <a:defRPr sz="7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35997"/>
                </a:solidFill>
                <a:effectLst/>
                <a:uLnTx/>
                <a:uFillTx/>
                <a:latin typeface="Marianne" panose="02000000000000000000" pitchFamily="2" charset="0"/>
                <a:ea typeface="+mn-ea"/>
                <a:cs typeface="+mn-cs"/>
              </a:rPr>
              <a:t>Valider les demandes d’orientation</a:t>
            </a:r>
          </a:p>
          <a:p>
            <a:pPr lvl="0"/>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25C12C4-751B-420E-93FB-AEEC9B6E48B1}" type="datetimeFigureOut">
              <a:rPr lang="fr-FR" smtClean="0"/>
              <a:t>11/03/2026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24101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5C12C4-751B-420E-93FB-AEEC9B6E48B1}" type="datetimeFigureOut">
              <a:rPr lang="fr-FR" smtClean="0"/>
              <a:t>11/03/2026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21307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25C12C4-751B-420E-93FB-AEEC9B6E48B1}" type="datetimeFigureOut">
              <a:rPr lang="fr-FR" smtClean="0"/>
              <a:t>11/03/2026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14294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rgbClr val="435997"/>
                </a:solidFill>
                <a:latin typeface="Marianne" panose="02000000000000000000" pitchFamily="2" charset="0"/>
              </a:defRPr>
            </a:lvl1pPr>
          </a:lstStyle>
          <a:p>
            <a:pPr algn="r"/>
            <a:r>
              <a:rPr lang="fr-FR" cap="all" dirty="0"/>
              <a:t>2024-2025</a:t>
            </a:r>
          </a:p>
        </p:txBody>
      </p:sp>
      <p:pic>
        <p:nvPicPr>
          <p:cNvPr id="9" name="Image 8"/>
          <p:cNvPicPr/>
          <p:nvPr userDrawn="1"/>
        </p:nvPicPr>
        <p:blipFill>
          <a:blip r:embed="rId8">
            <a:extLst>
              <a:ext uri="{28A0092B-C50C-407E-A947-70E740481C1C}">
                <a14:useLocalDpi xmlns:a14="http://schemas.microsoft.com/office/drawing/2010/main" val="0"/>
              </a:ext>
            </a:extLst>
          </a:blip>
          <a:stretch>
            <a:fillRect/>
          </a:stretch>
        </p:blipFill>
        <p:spPr bwMode="auto">
          <a:xfrm>
            <a:off x="263083" y="30361"/>
            <a:ext cx="984986" cy="87216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25C12C4-751B-420E-93FB-AEEC9B6E48B1}" type="datetimeFigureOut">
              <a:rPr lang="fr-FR" smtClean="0"/>
              <a:t>11/03/2026</a:t>
            </a:fld>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AC53BB5-0874-428D-BE6F-E5C93DDEEC5F}" type="slidenum">
              <a:rPr lang="fr-FR" smtClean="0"/>
              <a:t>‹N°›</a:t>
            </a:fld>
            <a:endParaRPr lang="fr-FR"/>
          </a:p>
        </p:txBody>
      </p:sp>
    </p:spTree>
    <p:extLst>
      <p:ext uri="{BB962C8B-B14F-4D97-AF65-F5344CB8AC3E}">
        <p14:creationId xmlns:p14="http://schemas.microsoft.com/office/powerpoint/2010/main" val="230077745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1680D1A-311D-4D15-B017-00CC60DDFA34}" type="datetimeFigureOut">
              <a:rPr lang="fr-FR" smtClean="0"/>
              <a:t>11/03/2026</a:t>
            </a:fld>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44A960F-3A9F-4F47-9475-76B6775DB755}" type="slidenum">
              <a:rPr lang="fr-FR" smtClean="0"/>
              <a:t>‹N°›</a:t>
            </a:fld>
            <a:endParaRPr lang="fr-FR"/>
          </a:p>
        </p:txBody>
      </p:sp>
    </p:spTree>
    <p:extLst>
      <p:ext uri="{BB962C8B-B14F-4D97-AF65-F5344CB8AC3E}">
        <p14:creationId xmlns:p14="http://schemas.microsoft.com/office/powerpoint/2010/main" val="67862188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6A2259B-8996-4842-883C-B4F40885479D}" type="datetimeFigureOut">
              <a:rPr lang="fr-FR" smtClean="0"/>
              <a:t>11/03/2026</a:t>
            </a:fld>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4D4AF52-04D9-41E4-B6AA-2011A4E9B85A}" type="slidenum">
              <a:rPr lang="fr-FR" smtClean="0"/>
              <a:t>‹N°›</a:t>
            </a:fld>
            <a:endParaRPr lang="fr-FR"/>
          </a:p>
        </p:txBody>
      </p:sp>
    </p:spTree>
    <p:extLst>
      <p:ext uri="{BB962C8B-B14F-4D97-AF65-F5344CB8AC3E}">
        <p14:creationId xmlns:p14="http://schemas.microsoft.com/office/powerpoint/2010/main" val="10210250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FAD80F5-851E-44E4-84E1-8FE0C5E3F838}" type="datetimeFigureOut">
              <a:rPr lang="fr-FR" smtClean="0"/>
              <a:t>11/03/2026</a:t>
            </a:fld>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2E5A8EA-3B95-465C-94BD-CBA17EC46BE4}" type="slidenum">
              <a:rPr lang="fr-FR" smtClean="0"/>
              <a:t>‹N°›</a:t>
            </a:fld>
            <a:endParaRPr lang="fr-FR"/>
          </a:p>
        </p:txBody>
      </p:sp>
    </p:spTree>
    <p:extLst>
      <p:ext uri="{BB962C8B-B14F-4D97-AF65-F5344CB8AC3E}">
        <p14:creationId xmlns:p14="http://schemas.microsoft.com/office/powerpoint/2010/main" val="47447725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a:xfrm>
            <a:off x="7596336" y="4773703"/>
            <a:ext cx="1170000" cy="360000"/>
          </a:xfrm>
        </p:spPr>
        <p:txBody>
          <a:bodyPr/>
          <a:lstStyle/>
          <a:p>
            <a:pPr algn="r"/>
            <a:r>
              <a:rPr lang="fr-FR" cap="all" dirty="0" smtClean="0">
                <a:solidFill>
                  <a:srgbClr val="00006D"/>
                </a:solidFill>
              </a:rPr>
              <a:t>2025-2026</a:t>
            </a:r>
            <a:endParaRPr lang="fr-FR" cap="all" dirty="0">
              <a:solidFill>
                <a:srgbClr val="00006D"/>
              </a:solidFill>
            </a:endParaRPr>
          </a:p>
        </p:txBody>
      </p:sp>
      <p:sp>
        <p:nvSpPr>
          <p:cNvPr id="10" name="Espace réservé du texte 5"/>
          <p:cNvSpPr txBox="1">
            <a:spLocks/>
          </p:cNvSpPr>
          <p:nvPr/>
        </p:nvSpPr>
        <p:spPr>
          <a:xfrm>
            <a:off x="971600" y="1635646"/>
            <a:ext cx="7704856" cy="272522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378">
              <a:lnSpc>
                <a:spcPct val="90000"/>
              </a:lnSpc>
              <a:spcAft>
                <a:spcPts val="0"/>
              </a:spcAft>
            </a:pPr>
            <a:endParaRPr lang="fr-FR" sz="3250" b="1" cap="all" dirty="0">
              <a:solidFill>
                <a:srgbClr val="00006D"/>
              </a:solidFill>
              <a:latin typeface="Marianne" panose="02000000000000000000" pitchFamily="2" charset="0"/>
            </a:endParaRPr>
          </a:p>
          <a:p>
            <a:pPr lvl="0" defTabSz="914378">
              <a:lnSpc>
                <a:spcPct val="90000"/>
              </a:lnSpc>
              <a:spcAft>
                <a:spcPts val="0"/>
              </a:spcAft>
            </a:pPr>
            <a:r>
              <a:rPr lang="fr-FR" sz="3250" b="1" cap="all" dirty="0">
                <a:solidFill>
                  <a:srgbClr val="00006D"/>
                </a:solidFill>
                <a:latin typeface="Marianne" panose="02000000000000000000" pitchFamily="2" charset="0"/>
              </a:rPr>
              <a:t>Service en ligne orientation</a:t>
            </a:r>
          </a:p>
          <a:p>
            <a:pPr lvl="0" defTabSz="914378">
              <a:lnSpc>
                <a:spcPct val="90000"/>
              </a:lnSpc>
              <a:spcAft>
                <a:spcPts val="0"/>
              </a:spcAft>
            </a:pPr>
            <a:endParaRPr lang="fr-FR" sz="3250" b="1" cap="all" dirty="0">
              <a:solidFill>
                <a:srgbClr val="00006D"/>
              </a:solidFill>
              <a:latin typeface="Marianne" panose="02000000000000000000" pitchFamily="2" charset="0"/>
            </a:endParaRPr>
          </a:p>
          <a:p>
            <a:pPr marL="0" lvl="1" indent="0" defTabSz="914378">
              <a:spcBef>
                <a:spcPts val="500"/>
              </a:spcBef>
              <a:spcAft>
                <a:spcPts val="0"/>
              </a:spcAft>
              <a:buNone/>
            </a:pPr>
            <a:r>
              <a:rPr lang="fr-FR" sz="2800" b="1" dirty="0">
                <a:solidFill>
                  <a:srgbClr val="00006D"/>
                </a:solidFill>
                <a:latin typeface="Marianne" panose="02000000000000000000" pitchFamily="2" charset="0"/>
              </a:rPr>
              <a:t>Comment </a:t>
            </a:r>
            <a:r>
              <a:rPr lang="fr-FR" sz="2800" b="1" dirty="0" smtClean="0">
                <a:solidFill>
                  <a:srgbClr val="00006D"/>
                </a:solidFill>
                <a:latin typeface="Marianne" panose="02000000000000000000" pitchFamily="2" charset="0"/>
              </a:rPr>
              <a:t>effectuer ses démarches d’orientation </a:t>
            </a:r>
            <a:r>
              <a:rPr lang="fr-FR" sz="2800" b="1" dirty="0">
                <a:solidFill>
                  <a:srgbClr val="00006D"/>
                </a:solidFill>
                <a:latin typeface="Marianne" panose="02000000000000000000" pitchFamily="2" charset="0"/>
              </a:rPr>
              <a:t>après la </a:t>
            </a:r>
            <a:r>
              <a:rPr lang="fr-FR" sz="2800" b="1" dirty="0" smtClean="0">
                <a:solidFill>
                  <a:srgbClr val="00006D"/>
                </a:solidFill>
                <a:latin typeface="Marianne" panose="02000000000000000000" pitchFamily="2" charset="0"/>
              </a:rPr>
              <a:t>3</a:t>
            </a:r>
            <a:r>
              <a:rPr lang="fr-FR" sz="2800" b="1" baseline="30000" dirty="0" smtClean="0">
                <a:solidFill>
                  <a:srgbClr val="00006D"/>
                </a:solidFill>
                <a:latin typeface="Marianne" panose="02000000000000000000" pitchFamily="2" charset="0"/>
              </a:rPr>
              <a:t>e</a:t>
            </a:r>
            <a:r>
              <a:rPr lang="fr-FR" sz="2800" b="1" dirty="0" smtClean="0">
                <a:solidFill>
                  <a:srgbClr val="00006D"/>
                </a:solidFill>
                <a:latin typeface="Marianne" panose="02000000000000000000" pitchFamily="2" charset="0"/>
              </a:rPr>
              <a:t> ?</a:t>
            </a:r>
            <a:endParaRPr lang="fr-FR" sz="2800" b="1" dirty="0">
              <a:solidFill>
                <a:srgbClr val="00006D"/>
              </a:solidFill>
              <a:latin typeface="Marianne" panose="02000000000000000000" pitchFamily="2" charset="0"/>
            </a:endParaRPr>
          </a:p>
          <a:p>
            <a:pPr marL="0" lvl="1" indent="0" defTabSz="914378">
              <a:spcBef>
                <a:spcPts val="500"/>
              </a:spcBef>
              <a:spcAft>
                <a:spcPts val="0"/>
              </a:spcAft>
              <a:buNone/>
            </a:pPr>
            <a:endParaRPr lang="fr-FR" sz="3200" b="1" dirty="0">
              <a:solidFill>
                <a:srgbClr val="00006D"/>
              </a:solidFill>
              <a:latin typeface="Marianne" panose="02000000000000000000" pitchFamily="2" charset="0"/>
            </a:endParaRPr>
          </a:p>
          <a:p>
            <a:pPr marL="180000" lvl="1" indent="0">
              <a:buNone/>
            </a:pPr>
            <a:endParaRPr lang="fr-FR" sz="2800" b="1" dirty="0">
              <a:solidFill>
                <a:srgbClr val="435997"/>
              </a:solidFill>
            </a:endParaRPr>
          </a:p>
          <a:p>
            <a:pPr lvl="1"/>
            <a:endParaRPr lang="fr-FR" sz="3200" b="1" baseline="30000" dirty="0"/>
          </a:p>
          <a:p>
            <a:endParaRPr lang="fr-FR" dirty="0"/>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2025-2026</a:t>
            </a:r>
            <a:endParaRPr lang="fr-FR" cap="all" dirty="0">
              <a:solidFill>
                <a:srgbClr val="00006D"/>
              </a:solidFill>
            </a:endParaRPr>
          </a:p>
        </p:txBody>
      </p:sp>
      <p:sp>
        <p:nvSpPr>
          <p:cNvPr id="8" name="ZoneTexte 7"/>
          <p:cNvSpPr txBox="1"/>
          <p:nvPr/>
        </p:nvSpPr>
        <p:spPr>
          <a:xfrm>
            <a:off x="1" y="1032158"/>
            <a:ext cx="9143999" cy="3539430"/>
          </a:xfrm>
          <a:prstGeom prst="rect">
            <a:avLst/>
          </a:prstGeom>
          <a:solidFill>
            <a:srgbClr val="475E9F"/>
          </a:solidFill>
        </p:spPr>
        <p:txBody>
          <a:bodyPr wrap="square" rtlCol="0">
            <a:spAutoFit/>
          </a:bodyPr>
          <a:lstStyle/>
          <a:p>
            <a:endParaRPr lang="fr-FR" sz="3200" b="1" dirty="0">
              <a:solidFill>
                <a:schemeClr val="bg1"/>
              </a:solidFill>
              <a:latin typeface="Marianne" panose="02000000000000000000" pitchFamily="2" charset="0"/>
            </a:endParaRPr>
          </a:p>
          <a:p>
            <a:endParaRPr lang="fr-FR" sz="3200" b="1" dirty="0">
              <a:solidFill>
                <a:schemeClr val="bg1"/>
              </a:solidFill>
              <a:latin typeface="Marianne" panose="02000000000000000000" pitchFamily="2" charset="0"/>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Répondez aux propositions d’orientation</a:t>
            </a:r>
            <a:endParaRPr lang="fr-FR" sz="2400" dirty="0">
              <a:solidFill>
                <a:schemeClr val="bg1"/>
              </a:solidFill>
              <a:latin typeface="Marianne" panose="02000000000000000000" pitchFamily="2" charset="0"/>
            </a:endParaRPr>
          </a:p>
          <a:p>
            <a:r>
              <a:rPr lang="fr-FR" sz="2400" dirty="0">
                <a:solidFill>
                  <a:schemeClr val="bg1"/>
                </a:solidFill>
                <a:latin typeface="Marianne" panose="02000000000000000000" pitchFamily="2" charset="0"/>
              </a:rPr>
              <a:t> </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911951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2025-2026</a:t>
            </a:r>
            <a:endParaRPr lang="fr-FR" cap="all" dirty="0">
              <a:solidFill>
                <a:srgbClr val="00006D"/>
              </a:solidFill>
            </a:endParaRPr>
          </a:p>
        </p:txBody>
      </p:sp>
      <p:sp>
        <p:nvSpPr>
          <p:cNvPr id="7" name="Rectangle 6"/>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
        <p:nvSpPr>
          <p:cNvPr id="8" name="Titre 8"/>
          <p:cNvSpPr>
            <a:spLocks noGrp="1"/>
          </p:cNvSpPr>
          <p:nvPr>
            <p:ph type="title" idx="4294967295"/>
          </p:nvPr>
        </p:nvSpPr>
        <p:spPr>
          <a:xfrm>
            <a:off x="323528" y="987574"/>
            <a:ext cx="8640960" cy="3672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2">
                    <a:lumMod val="75000"/>
                  </a:schemeClr>
                </a:solidFill>
                <a:latin typeface="Marianne" panose="02000000000000000000" pitchFamily="2" charset="0"/>
              </a:rPr>
              <a:t>Le conseil de classe étudie vos choix d’orientation et il y répond par une ou plusieurs propositions d’orientation.</a:t>
            </a:r>
            <a:r>
              <a:rPr lang="fr-FR" sz="1600" dirty="0">
                <a:solidFill>
                  <a:srgbClr val="FF0000"/>
                </a:solidFill>
                <a:latin typeface="Marianne" panose="02000000000000000000" pitchFamily="2" charset="0"/>
              </a:rPr>
              <a:t> </a:t>
            </a:r>
            <a:r>
              <a:rPr lang="fr-FR" sz="1600" dirty="0">
                <a:solidFill>
                  <a:srgbClr val="00006D"/>
                </a:solidFill>
                <a:latin typeface="Marianne" panose="02000000000000000000" pitchFamily="2" charset="0"/>
              </a:rPr>
              <a:t>Vous consultez ces propositions dans le service en ligne.</a:t>
            </a:r>
            <a:br>
              <a:rPr lang="fr-FR" sz="1600" dirty="0">
                <a:solidFill>
                  <a:srgbClr val="00006D"/>
                </a:solidFill>
                <a:latin typeface="Marianne" panose="02000000000000000000" pitchFamily="2" charset="0"/>
              </a:rPr>
            </a:br>
            <a:r>
              <a:rPr lang="fr-FR" sz="1600" dirty="0">
                <a:solidFill>
                  <a:srgbClr val="00006D"/>
                </a:solidFill>
                <a:latin typeface="Marianne" panose="02000000000000000000" pitchFamily="2" charset="0"/>
              </a:rPr>
              <a:t/>
            </a:r>
            <a:br>
              <a:rPr lang="fr-FR" sz="1600" dirty="0">
                <a:solidFill>
                  <a:srgbClr val="00006D"/>
                </a:solidFill>
                <a:latin typeface="Marianne" panose="02000000000000000000" pitchFamily="2" charset="0"/>
              </a:rPr>
            </a:br>
            <a:r>
              <a:rPr lang="fr-FR" sz="1600" dirty="0">
                <a:solidFill>
                  <a:srgbClr val="00006D"/>
                </a:solidFill>
                <a:latin typeface="Marianne" panose="02000000000000000000" pitchFamily="2" charset="0"/>
              </a:rPr>
              <a:t>Si vous n’obtenez pas une proposition d’orientation dans la voie correspondant à une formation que vous avez demandée, vous ne pourrez pas y être admis.</a:t>
            </a:r>
            <a:br>
              <a:rPr lang="fr-FR" sz="1600" dirty="0">
                <a:solidFill>
                  <a:srgbClr val="00006D"/>
                </a:solidFill>
                <a:latin typeface="Marianne" panose="02000000000000000000" pitchFamily="2" charset="0"/>
              </a:rPr>
            </a:br>
            <a:r>
              <a:rPr lang="fr-FR" sz="1600" dirty="0">
                <a:solidFill>
                  <a:srgbClr val="00006D"/>
                </a:solidFill>
                <a:latin typeface="Marianne" panose="02000000000000000000" pitchFamily="2" charset="0"/>
              </a:rPr>
              <a:t/>
            </a:r>
            <a:br>
              <a:rPr lang="fr-FR" sz="1600" dirty="0">
                <a:solidFill>
                  <a:srgbClr val="00006D"/>
                </a:solidFill>
                <a:latin typeface="Marianne" panose="02000000000000000000" pitchFamily="2" charset="0"/>
              </a:rPr>
            </a:br>
            <a:r>
              <a:rPr lang="fr-FR" sz="1600" dirty="0">
                <a:solidFill>
                  <a:schemeClr val="tx2">
                    <a:lumMod val="75000"/>
                  </a:schemeClr>
                </a:solidFill>
                <a:latin typeface="Marianne" panose="02000000000000000000" pitchFamily="2" charset="0"/>
              </a:rPr>
              <a:t>Par exemple, si vous demandez une seconde générale et technologique dans plusieurs établissements mais que le conseil de classe n’accorde pas le passage en seconde générale et technologique, vous ne pourrez être admis dans aucune classe de seconde générale et technologique quel que soit l’établissement.</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L’affectation au lycée tient donc compte de la décision d’orientation du conseil de classe, ainsi que du nombre de places disponibles dans chaque offre de formation.</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Si vous avez des questions ou des difficultés vous pouvez vous adresser à votre établissement.</a:t>
            </a:r>
          </a:p>
        </p:txBody>
      </p:sp>
    </p:spTree>
    <p:extLst>
      <p:ext uri="{BB962C8B-B14F-4D97-AF65-F5344CB8AC3E}">
        <p14:creationId xmlns:p14="http://schemas.microsoft.com/office/powerpoint/2010/main" val="4242145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2025-2026</a:t>
            </a:r>
            <a:endParaRPr lang="fr-FR" cap="all" dirty="0">
              <a:solidFill>
                <a:srgbClr val="00006D"/>
              </a:solidFill>
            </a:endParaRPr>
          </a:p>
        </p:txBody>
      </p:sp>
      <p:pic>
        <p:nvPicPr>
          <p:cNvPr id="4" name="Image 3"/>
          <p:cNvPicPr>
            <a:picLocks noChangeAspect="1"/>
          </p:cNvPicPr>
          <p:nvPr/>
        </p:nvPicPr>
        <p:blipFill>
          <a:blip r:embed="rId2"/>
          <a:stretch>
            <a:fillRect/>
          </a:stretch>
        </p:blipFill>
        <p:spPr>
          <a:xfrm>
            <a:off x="1393005" y="418393"/>
            <a:ext cx="6825334" cy="4428000"/>
          </a:xfrm>
          <a:prstGeom prst="rect">
            <a:avLst/>
          </a:prstGeom>
        </p:spPr>
      </p:pic>
      <p:sp>
        <p:nvSpPr>
          <p:cNvPr id="8" name="Rectangle 7"/>
          <p:cNvSpPr/>
          <p:nvPr/>
        </p:nvSpPr>
        <p:spPr>
          <a:xfrm>
            <a:off x="2793315" y="3291830"/>
            <a:ext cx="5213703" cy="523220"/>
          </a:xfrm>
          <a:prstGeom prst="rect">
            <a:avLst/>
          </a:prstGeom>
        </p:spPr>
        <p:txBody>
          <a:bodyPr wrap="square">
            <a:spAutoFit/>
          </a:bodyPr>
          <a:lstStyle/>
          <a:p>
            <a:r>
              <a:rPr lang="fr-FR" sz="1400" b="1" dirty="0">
                <a:solidFill>
                  <a:schemeClr val="tx2">
                    <a:lumMod val="75000"/>
                  </a:schemeClr>
                </a:solidFill>
                <a:latin typeface="Marianne" panose="02000000000000000000" pitchFamily="2" charset="0"/>
              </a:rPr>
              <a:t>L’un ou l’autre des représentants légaux peut répondre aux propositions du conseil de classe.</a:t>
            </a:r>
          </a:p>
        </p:txBody>
      </p:sp>
      <p:sp>
        <p:nvSpPr>
          <p:cNvPr id="6" name="Rectangle 5"/>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Tree>
    <p:extLst>
      <p:ext uri="{BB962C8B-B14F-4D97-AF65-F5344CB8AC3E}">
        <p14:creationId xmlns:p14="http://schemas.microsoft.com/office/powerpoint/2010/main" val="2842292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2025-2026</a:t>
            </a:r>
            <a:endParaRPr lang="fr-FR" cap="all" dirty="0">
              <a:solidFill>
                <a:srgbClr val="00006D"/>
              </a:solidFill>
            </a:endParaRPr>
          </a:p>
        </p:txBody>
      </p:sp>
      <p:pic>
        <p:nvPicPr>
          <p:cNvPr id="3" name="Image 2"/>
          <p:cNvPicPr>
            <a:picLocks noChangeAspect="1"/>
          </p:cNvPicPr>
          <p:nvPr/>
        </p:nvPicPr>
        <p:blipFill>
          <a:blip r:embed="rId2"/>
          <a:stretch>
            <a:fillRect/>
          </a:stretch>
        </p:blipFill>
        <p:spPr>
          <a:xfrm>
            <a:off x="1259632" y="126306"/>
            <a:ext cx="4368999" cy="5004000"/>
          </a:xfrm>
          <a:prstGeom prst="rect">
            <a:avLst/>
          </a:prstGeom>
        </p:spPr>
      </p:pic>
      <p:sp>
        <p:nvSpPr>
          <p:cNvPr id="10" name="Rectangle 9"/>
          <p:cNvSpPr/>
          <p:nvPr/>
        </p:nvSpPr>
        <p:spPr>
          <a:xfrm>
            <a:off x="5410250" y="1707654"/>
            <a:ext cx="3370535" cy="1115690"/>
          </a:xfrm>
          <a:prstGeom prst="rect">
            <a:avLst/>
          </a:prstGeom>
          <a:noFill/>
        </p:spPr>
        <p:txBody>
          <a:bodyPr wrap="square">
            <a:spAutoFit/>
          </a:bodyPr>
          <a:lstStyle/>
          <a:p>
            <a:r>
              <a:rPr lang="fr-FR" sz="1400" b="1" dirty="0">
                <a:solidFill>
                  <a:schemeClr val="tx2">
                    <a:lumMod val="75000"/>
                  </a:schemeClr>
                </a:solidFill>
                <a:latin typeface="Marianne" panose="02000000000000000000" pitchFamily="2" charset="0"/>
              </a:rPr>
              <a:t>Une fois la réponse sur l’orientation validée, elle n’est plus modifiable et tous les représentants ainsi que l’élève peuvent consulter celle-ci. </a:t>
            </a:r>
          </a:p>
          <a:p>
            <a:endParaRPr lang="fr-FR" sz="1050" b="1" dirty="0">
              <a:solidFill>
                <a:schemeClr val="tx2">
                  <a:lumMod val="75000"/>
                </a:schemeClr>
              </a:solidFill>
              <a:latin typeface="Marianne" panose="02000000000000000000" pitchFamily="2" charset="0"/>
            </a:endParaRPr>
          </a:p>
        </p:txBody>
      </p:sp>
      <p:sp>
        <p:nvSpPr>
          <p:cNvPr id="9" name="Rectangle 8"/>
          <p:cNvSpPr/>
          <p:nvPr/>
        </p:nvSpPr>
        <p:spPr>
          <a:xfrm>
            <a:off x="5736124" y="3499771"/>
            <a:ext cx="3228364" cy="954107"/>
          </a:xfrm>
          <a:prstGeom prst="rect">
            <a:avLst/>
          </a:prstGeom>
          <a:solidFill>
            <a:schemeClr val="bg1"/>
          </a:solidFill>
        </p:spPr>
        <p:txBody>
          <a:bodyPr wrap="square">
            <a:spAutoFit/>
          </a:bodyPr>
          <a:lstStyle/>
          <a:p>
            <a:endParaRPr lang="fr-FR" sz="1400" b="1" dirty="0">
              <a:solidFill>
                <a:schemeClr val="tx2">
                  <a:lumMod val="75000"/>
                </a:schemeClr>
              </a:solidFill>
              <a:latin typeface="Marianne" panose="02000000000000000000" pitchFamily="2" charset="0"/>
            </a:endParaRPr>
          </a:p>
          <a:p>
            <a:r>
              <a:rPr lang="fr-FR" sz="1400" b="1" dirty="0">
                <a:solidFill>
                  <a:schemeClr val="tx2">
                    <a:lumMod val="75000"/>
                  </a:schemeClr>
                </a:solidFill>
                <a:latin typeface="Marianne" panose="02000000000000000000" pitchFamily="2" charset="0"/>
              </a:rPr>
              <a:t>En cas de désaccord prenez rendez vous avec le </a:t>
            </a:r>
            <a:r>
              <a:rPr lang="fr-FR" sz="1400" b="1" dirty="0" smtClean="0">
                <a:solidFill>
                  <a:schemeClr val="tx2">
                    <a:lumMod val="75000"/>
                  </a:schemeClr>
                </a:solidFill>
                <a:latin typeface="Marianne" panose="02000000000000000000" pitchFamily="2" charset="0"/>
              </a:rPr>
              <a:t>chef d’établissement pour </a:t>
            </a:r>
            <a:r>
              <a:rPr lang="fr-FR" sz="1400" b="1" dirty="0">
                <a:solidFill>
                  <a:schemeClr val="tx2">
                    <a:lumMod val="75000"/>
                  </a:schemeClr>
                </a:solidFill>
                <a:latin typeface="Marianne" panose="02000000000000000000" pitchFamily="2" charset="0"/>
              </a:rPr>
              <a:t>la suite de la procédure.</a:t>
            </a:r>
          </a:p>
        </p:txBody>
      </p:sp>
      <p:sp>
        <p:nvSpPr>
          <p:cNvPr id="8" name="Rectangle 7"/>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Tree>
    <p:extLst>
      <p:ext uri="{BB962C8B-B14F-4D97-AF65-F5344CB8AC3E}">
        <p14:creationId xmlns:p14="http://schemas.microsoft.com/office/powerpoint/2010/main" val="3010640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2025-2026</a:t>
            </a:r>
            <a:endParaRPr lang="fr-FR" cap="all" dirty="0">
              <a:solidFill>
                <a:srgbClr val="00006D"/>
              </a:solidFill>
            </a:endParaRPr>
          </a:p>
        </p:txBody>
      </p:sp>
      <p:sp>
        <p:nvSpPr>
          <p:cNvPr id="15" name="ZoneTexte 14"/>
          <p:cNvSpPr txBox="1"/>
          <p:nvPr/>
        </p:nvSpPr>
        <p:spPr>
          <a:xfrm>
            <a:off x="1" y="874738"/>
            <a:ext cx="9143999" cy="3908762"/>
          </a:xfrm>
          <a:prstGeom prst="rect">
            <a:avLst/>
          </a:prstGeom>
          <a:solidFill>
            <a:srgbClr val="475E9F"/>
          </a:solidFill>
        </p:spPr>
        <p:txBody>
          <a:bodyPr wrap="square" rtlCol="0">
            <a:spAutoFit/>
          </a:bodyPr>
          <a:lstStyle/>
          <a:p>
            <a:endParaRPr lang="fr-FR" sz="3200" b="1" dirty="0">
              <a:solidFill>
                <a:schemeClr val="bg1"/>
              </a:solidFill>
            </a:endParaRPr>
          </a:p>
          <a:p>
            <a:r>
              <a:rPr lang="fr-FR" sz="3200" b="1" dirty="0">
                <a:solidFill>
                  <a:schemeClr val="bg1"/>
                </a:solidFill>
                <a:latin typeface="Marianne" panose="02000000000000000000" pitchFamily="2" charset="0"/>
              </a:rPr>
              <a:t>Connectez vous au service en ligne Orientation</a:t>
            </a:r>
          </a:p>
          <a:p>
            <a:endParaRPr lang="fr-FR" sz="32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Compatible avec tous types de supports, tablettes,    smartphones, ordinateurs</a:t>
            </a:r>
          </a:p>
          <a:p>
            <a:endParaRPr lang="fr-FR" sz="24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p>
          <a:p>
            <a:endParaRPr lang="fr-FR" sz="2400" b="1" dirty="0">
              <a:solidFill>
                <a:schemeClr val="bg1"/>
              </a:solidFill>
              <a:latin typeface="Marianne" panose="02000000000000000000" pitchFamily="2" charset="0"/>
            </a:endParaRPr>
          </a:p>
        </p:txBody>
      </p:sp>
    </p:spTree>
    <p:extLst>
      <p:ext uri="{BB962C8B-B14F-4D97-AF65-F5344CB8AC3E}">
        <p14:creationId xmlns:p14="http://schemas.microsoft.com/office/powerpoint/2010/main" val="308264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2025-2026</a:t>
            </a:r>
            <a:endParaRPr lang="fr-FR" cap="all" dirty="0">
              <a:solidFill>
                <a:srgbClr val="00006D"/>
              </a:solidFill>
            </a:endParaRPr>
          </a:p>
        </p:txBody>
      </p:sp>
      <p:pic>
        <p:nvPicPr>
          <p:cNvPr id="3" name="Image 2"/>
          <p:cNvPicPr>
            <a:picLocks noChangeAspect="1"/>
          </p:cNvPicPr>
          <p:nvPr/>
        </p:nvPicPr>
        <p:blipFill>
          <a:blip r:embed="rId2"/>
          <a:stretch>
            <a:fillRect/>
          </a:stretch>
        </p:blipFill>
        <p:spPr>
          <a:xfrm>
            <a:off x="1331640" y="359282"/>
            <a:ext cx="7326140" cy="3132000"/>
          </a:xfrm>
          <a:prstGeom prst="rect">
            <a:avLst/>
          </a:prstGeom>
        </p:spPr>
      </p:pic>
      <p:sp>
        <p:nvSpPr>
          <p:cNvPr id="9" name="Rectangle 8"/>
          <p:cNvSpPr/>
          <p:nvPr/>
        </p:nvSpPr>
        <p:spPr>
          <a:xfrm>
            <a:off x="539552" y="3648026"/>
            <a:ext cx="8244448" cy="978729"/>
          </a:xfrm>
          <a:prstGeom prst="rect">
            <a:avLst/>
          </a:prstGeom>
        </p:spPr>
        <p:txBody>
          <a:bodyPr wrap="square">
            <a:spAutoFit/>
          </a:bodyPr>
          <a:lstStyle/>
          <a:p>
            <a:pPr lvl="0" defTabSz="1219170">
              <a:lnSpc>
                <a:spcPct val="90000"/>
              </a:lnSpc>
              <a:spcBef>
                <a:spcPct val="0"/>
              </a:spcBef>
            </a:pPr>
            <a:r>
              <a:rPr lang="fr-FR" sz="1600" b="1" dirty="0">
                <a:solidFill>
                  <a:schemeClr val="tx2">
                    <a:lumMod val="75000"/>
                  </a:schemeClr>
                </a:solidFill>
                <a:latin typeface="Marianne" panose="02000000000000000000" pitchFamily="2" charset="0"/>
              </a:rPr>
              <a:t>Le compte du représentant légal  vous permet de formuler vos demandes et de répondre aux propositions d’orientation.</a:t>
            </a:r>
            <a:br>
              <a:rPr lang="fr-FR" sz="1600" b="1" dirty="0">
                <a:solidFill>
                  <a:schemeClr val="tx2">
                    <a:lumMod val="75000"/>
                  </a:schemeClr>
                </a:solidFill>
                <a:latin typeface="Marianne" panose="02000000000000000000" pitchFamily="2" charset="0"/>
              </a:rPr>
            </a:br>
            <a:endParaRPr lang="fr-FR" sz="1600" b="1" dirty="0">
              <a:solidFill>
                <a:schemeClr val="tx2">
                  <a:lumMod val="75000"/>
                </a:schemeClr>
              </a:solidFill>
              <a:latin typeface="Marianne" panose="02000000000000000000" pitchFamily="2" charset="0"/>
            </a:endParaRPr>
          </a:p>
          <a:p>
            <a:pPr lvl="0" defTabSz="1219170">
              <a:lnSpc>
                <a:spcPct val="90000"/>
              </a:lnSpc>
              <a:spcBef>
                <a:spcPct val="0"/>
              </a:spcBef>
            </a:pPr>
            <a:r>
              <a:rPr lang="fr-FR" sz="1600" b="1" dirty="0">
                <a:solidFill>
                  <a:schemeClr val="tx2">
                    <a:lumMod val="75000"/>
                  </a:schemeClr>
                </a:solidFill>
                <a:latin typeface="Marianne" panose="02000000000000000000" pitchFamily="2" charset="0"/>
              </a:rPr>
              <a:t>Le compte de l’élève lui permet de lire ce que le représentant légal a complété.</a:t>
            </a:r>
            <a:endParaRPr lang="fr-FR" sz="1600" dirty="0">
              <a:solidFill>
                <a:schemeClr val="tx2">
                  <a:lumMod val="75000"/>
                </a:schemeClr>
              </a:solidFill>
            </a:endParaRPr>
          </a:p>
        </p:txBody>
      </p:sp>
      <p:sp>
        <p:nvSpPr>
          <p:cNvPr id="7" name="Rectangle 6"/>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2597705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051720" y="771550"/>
            <a:ext cx="5803895" cy="3853006"/>
          </a:xfrm>
          <a:prstGeom prst="rect">
            <a:avLst/>
          </a:prstGeom>
        </p:spPr>
      </p:pic>
      <p:sp>
        <p:nvSpPr>
          <p:cNvPr id="2" name="Espace réservé de la date 1"/>
          <p:cNvSpPr>
            <a:spLocks noGrp="1"/>
          </p:cNvSpPr>
          <p:nvPr>
            <p:ph type="dt" sz="half" idx="10"/>
          </p:nvPr>
        </p:nvSpPr>
        <p:spPr/>
        <p:txBody>
          <a:bodyPr/>
          <a:lstStyle/>
          <a:p>
            <a:pPr algn="r"/>
            <a:r>
              <a:rPr lang="fr-FR" cap="all" dirty="0">
                <a:solidFill>
                  <a:srgbClr val="00006D"/>
                </a:solidFill>
              </a:rPr>
              <a:t>2025-2026</a:t>
            </a:r>
            <a:endParaRPr lang="fr-FR" cap="all" dirty="0">
              <a:solidFill>
                <a:srgbClr val="00006D"/>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
        <p:nvSpPr>
          <p:cNvPr id="6" name="Rectangle 5"/>
          <p:cNvSpPr/>
          <p:nvPr/>
        </p:nvSpPr>
        <p:spPr>
          <a:xfrm>
            <a:off x="323528" y="2499742"/>
            <a:ext cx="4176464" cy="1366528"/>
          </a:xfrm>
          <a:prstGeom prst="rect">
            <a:avLst/>
          </a:prstGeom>
        </p:spPr>
        <p:txBody>
          <a:bodyPr wrap="square">
            <a:spAutoFit/>
          </a:bodyPr>
          <a:lstStyle/>
          <a:p>
            <a:pPr lvl="0" defTabSz="1219170">
              <a:lnSpc>
                <a:spcPct val="90000"/>
              </a:lnSpc>
              <a:spcBef>
                <a:spcPct val="0"/>
              </a:spcBef>
            </a:pPr>
            <a:r>
              <a:rPr lang="fr-FR" sz="1600" b="1" dirty="0">
                <a:solidFill>
                  <a:schemeClr val="tx2">
                    <a:lumMod val="75000"/>
                  </a:schemeClr>
                </a:solidFill>
                <a:latin typeface="Marianne" panose="02000000000000000000" pitchFamily="2" charset="0"/>
              </a:rPr>
              <a:t>Connectez vous à votre compte </a:t>
            </a:r>
            <a:r>
              <a:rPr lang="fr-FR" sz="1600" b="1" dirty="0" err="1">
                <a:solidFill>
                  <a:schemeClr val="tx2">
                    <a:lumMod val="75000"/>
                  </a:schemeClr>
                </a:solidFill>
                <a:latin typeface="Marianne" panose="02000000000000000000" pitchFamily="2" charset="0"/>
              </a:rPr>
              <a:t>ÉduConnect</a:t>
            </a:r>
            <a:r>
              <a:rPr lang="fr-FR" sz="1600" b="1" dirty="0">
                <a:solidFill>
                  <a:schemeClr val="tx2">
                    <a:lumMod val="75000"/>
                  </a:schemeClr>
                </a:solidFill>
                <a:latin typeface="Marianne" panose="02000000000000000000" pitchFamily="2" charset="0"/>
              </a:rPr>
              <a:t> avec l’identifiant et le mot de passe transmis par le chef d’établissemen</a:t>
            </a:r>
            <a:r>
              <a:rPr lang="fr-FR" sz="1400" b="1" dirty="0">
                <a:solidFill>
                  <a:schemeClr val="tx2">
                    <a:lumMod val="75000"/>
                  </a:schemeClr>
                </a:solidFill>
                <a:latin typeface="Marianne" panose="02000000000000000000" pitchFamily="2" charset="0"/>
              </a:rPr>
              <a:t>t.</a:t>
            </a:r>
            <a:br>
              <a:rPr lang="fr-FR" sz="1400" b="1" dirty="0">
                <a:solidFill>
                  <a:schemeClr val="tx2">
                    <a:lumMod val="75000"/>
                  </a:schemeClr>
                </a:solidFill>
                <a:latin typeface="Marianne" panose="02000000000000000000" pitchFamily="2" charset="0"/>
              </a:rPr>
            </a:b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endParaRPr lang="fr-FR" sz="1400" dirty="0">
              <a:solidFill>
                <a:schemeClr val="tx2">
                  <a:lumMod val="75000"/>
                </a:schemeClr>
              </a:solidFill>
            </a:endParaRPr>
          </a:p>
        </p:txBody>
      </p:sp>
    </p:spTree>
    <p:extLst>
      <p:ext uri="{BB962C8B-B14F-4D97-AF65-F5344CB8AC3E}">
        <p14:creationId xmlns:p14="http://schemas.microsoft.com/office/powerpoint/2010/main" val="1024560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399862" y="393895"/>
            <a:ext cx="6193600" cy="4608000"/>
          </a:xfrm>
          <a:prstGeom prst="rect">
            <a:avLst/>
          </a:prstGeom>
        </p:spPr>
      </p:pic>
      <p:sp>
        <p:nvSpPr>
          <p:cNvPr id="2" name="Espace réservé de la date 1"/>
          <p:cNvSpPr>
            <a:spLocks noGrp="1"/>
          </p:cNvSpPr>
          <p:nvPr>
            <p:ph type="dt" sz="half" idx="10"/>
          </p:nvPr>
        </p:nvSpPr>
        <p:spPr/>
        <p:txBody>
          <a:bodyPr/>
          <a:lstStyle/>
          <a:p>
            <a:pPr algn="r"/>
            <a:r>
              <a:rPr lang="fr-FR" cap="all" dirty="0">
                <a:solidFill>
                  <a:srgbClr val="00006D"/>
                </a:solidFill>
              </a:rPr>
              <a:t>2025-2026</a:t>
            </a:r>
            <a:endParaRPr lang="fr-FR" cap="all" dirty="0">
              <a:solidFill>
                <a:srgbClr val="00006D"/>
              </a:solidFill>
            </a:endParaRPr>
          </a:p>
        </p:txBody>
      </p:sp>
      <p:sp>
        <p:nvSpPr>
          <p:cNvPr id="6" name="Rectangle 5"/>
          <p:cNvSpPr/>
          <p:nvPr/>
        </p:nvSpPr>
        <p:spPr>
          <a:xfrm>
            <a:off x="6506173" y="1814261"/>
            <a:ext cx="2551173" cy="757130"/>
          </a:xfrm>
          <a:prstGeom prst="rect">
            <a:avLst/>
          </a:prstGeom>
        </p:spPr>
        <p:txBody>
          <a:bodyPr wrap="square">
            <a:spAutoFit/>
          </a:bodyPr>
          <a:lstStyle/>
          <a:p>
            <a:pPr defTabSz="1219170">
              <a:lnSpc>
                <a:spcPct val="90000"/>
              </a:lnSpc>
              <a:spcBef>
                <a:spcPct val="0"/>
              </a:spcBef>
            </a:pPr>
            <a:r>
              <a:rPr lang="fr-FR" sz="1600" b="1" dirty="0">
                <a:solidFill>
                  <a:schemeClr val="tx2">
                    <a:lumMod val="75000"/>
                  </a:schemeClr>
                </a:solidFill>
                <a:latin typeface="Marianne" panose="02000000000000000000" pitchFamily="2" charset="0"/>
              </a:rPr>
              <a:t>Accédez aux services en ligne dans le menu Mes services.</a:t>
            </a:r>
            <a:endParaRPr lang="fr-FR" sz="1600" dirty="0">
              <a:solidFill>
                <a:schemeClr val="tx2">
                  <a:lumMod val="75000"/>
                </a:schemeClr>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370121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1466553" y="283500"/>
            <a:ext cx="6529336" cy="4680000"/>
          </a:xfrm>
          <a:prstGeom prst="rect">
            <a:avLst/>
          </a:prstGeom>
        </p:spPr>
      </p:pic>
      <p:sp>
        <p:nvSpPr>
          <p:cNvPr id="2" name="Espace réservé de la date 1"/>
          <p:cNvSpPr>
            <a:spLocks noGrp="1"/>
          </p:cNvSpPr>
          <p:nvPr>
            <p:ph type="dt" sz="half" idx="10"/>
          </p:nvPr>
        </p:nvSpPr>
        <p:spPr/>
        <p:txBody>
          <a:bodyPr/>
          <a:lstStyle/>
          <a:p>
            <a:pPr algn="r"/>
            <a:r>
              <a:rPr lang="fr-FR" cap="all" dirty="0">
                <a:solidFill>
                  <a:srgbClr val="00006D"/>
                </a:solidFill>
              </a:rPr>
              <a:t>2025-2026</a:t>
            </a:r>
            <a:endParaRPr lang="fr-FR" cap="all" dirty="0">
              <a:solidFill>
                <a:srgbClr val="00006D"/>
              </a:solidFill>
            </a:endParaRPr>
          </a:p>
        </p:txBody>
      </p:sp>
      <p:sp>
        <p:nvSpPr>
          <p:cNvPr id="6" name="Rectangle 5"/>
          <p:cNvSpPr/>
          <p:nvPr/>
        </p:nvSpPr>
        <p:spPr>
          <a:xfrm>
            <a:off x="2915816" y="2355726"/>
            <a:ext cx="4968552" cy="757130"/>
          </a:xfrm>
          <a:prstGeom prst="rect">
            <a:avLst/>
          </a:prstGeom>
        </p:spPr>
        <p:txBody>
          <a:bodyPr wrap="square">
            <a:spAutoFit/>
          </a:bodyPr>
          <a:lstStyle/>
          <a:p>
            <a:pPr defTabSz="1219170">
              <a:lnSpc>
                <a:spcPct val="90000"/>
              </a:lnSpc>
              <a:spcBef>
                <a:spcPct val="0"/>
              </a:spcBef>
            </a:pPr>
            <a:r>
              <a:rPr lang="fr-FR" sz="1600" b="1" dirty="0">
                <a:solidFill>
                  <a:schemeClr val="tx2">
                    <a:lumMod val="75000"/>
                  </a:schemeClr>
                </a:solidFill>
                <a:latin typeface="Marianne" panose="02000000000000000000" pitchFamily="2" charset="0"/>
              </a:rPr>
              <a:t>A partir de la date indiquée par le chef d’établissement vous pourrez vous connecter au menu « Orientation » depuis la page d’accueil.</a:t>
            </a:r>
            <a:endParaRPr lang="fr-FR" sz="1600" dirty="0"/>
          </a:p>
        </p:txBody>
      </p:sp>
      <p:sp>
        <p:nvSpPr>
          <p:cNvPr id="9" name="Rectangle 8"/>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1651283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2025-2026</a:t>
            </a:r>
            <a:endParaRPr lang="fr-FR" cap="all" dirty="0">
              <a:solidFill>
                <a:srgbClr val="00006D"/>
              </a:solidFill>
            </a:endParaRPr>
          </a:p>
        </p:txBody>
      </p:sp>
      <p:sp>
        <p:nvSpPr>
          <p:cNvPr id="8" name="ZoneTexte 7"/>
          <p:cNvSpPr txBox="1"/>
          <p:nvPr/>
        </p:nvSpPr>
        <p:spPr>
          <a:xfrm>
            <a:off x="1" y="1101481"/>
            <a:ext cx="9143999" cy="3498394"/>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Suivez les étapes pour </a:t>
            </a:r>
            <a:r>
              <a:rPr lang="fr-FR" sz="3200" b="1" dirty="0" smtClean="0">
                <a:solidFill>
                  <a:schemeClr val="bg1"/>
                </a:solidFill>
                <a:latin typeface="Marianne" panose="02000000000000000000" pitchFamily="2" charset="0"/>
              </a:rPr>
              <a:t>effectuer les démarches d’orientation </a:t>
            </a:r>
            <a:r>
              <a:rPr lang="fr-FR" sz="3200" b="1" dirty="0">
                <a:solidFill>
                  <a:schemeClr val="bg1"/>
                </a:solidFill>
                <a:latin typeface="Marianne" panose="02000000000000000000" pitchFamily="2" charset="0"/>
              </a:rPr>
              <a:t>après la </a:t>
            </a:r>
            <a:r>
              <a:rPr lang="fr-FR" sz="3200" b="1" dirty="0" smtClean="0">
                <a:solidFill>
                  <a:schemeClr val="bg1"/>
                </a:solidFill>
                <a:latin typeface="Marianne" panose="02000000000000000000" pitchFamily="2" charset="0"/>
              </a:rPr>
              <a:t>3</a:t>
            </a:r>
            <a:r>
              <a:rPr lang="fr-FR" sz="3200" b="1" baseline="30000" dirty="0" smtClean="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328142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00006D"/>
                </a:solidFill>
              </a:rPr>
              <a:t>2025-2026</a:t>
            </a:r>
          </a:p>
          <a:p>
            <a:pPr algn="r"/>
            <a:endParaRPr lang="fr-FR" cap="all" dirty="0"/>
          </a:p>
        </p:txBody>
      </p:sp>
      <p:sp>
        <p:nvSpPr>
          <p:cNvPr id="6" name="Titre 6"/>
          <p:cNvSpPr txBox="1">
            <a:spLocks/>
          </p:cNvSpPr>
          <p:nvPr/>
        </p:nvSpPr>
        <p:spPr bwMode="gray">
          <a:xfrm>
            <a:off x="2141730" y="0"/>
            <a:ext cx="5292506" cy="57352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27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1500" dirty="0"/>
          </a:p>
          <a:p>
            <a:pPr marL="0" indent="0">
              <a:buNone/>
            </a:pPr>
            <a:endParaRPr lang="fr-FR" sz="1500" dirty="0"/>
          </a:p>
          <a:p>
            <a:pPr marL="0" indent="0">
              <a:buNone/>
            </a:pPr>
            <a:r>
              <a:rPr lang="fr-FR" sz="2438" dirty="0"/>
              <a:t> </a:t>
            </a:r>
            <a:r>
              <a:rPr lang="fr-FR" sz="1500" dirty="0">
                <a:solidFill>
                  <a:srgbClr val="475E9F"/>
                </a:solidFill>
                <a:latin typeface="Marianne" panose="02000000000000000000" pitchFamily="2" charset="0"/>
              </a:rPr>
              <a:t>Prendre connaissance de l’avis du conseil de classe</a:t>
            </a:r>
          </a:p>
        </p:txBody>
      </p:sp>
      <p:sp>
        <p:nvSpPr>
          <p:cNvPr id="2" name="Rectangle 1"/>
          <p:cNvSpPr/>
          <p:nvPr/>
        </p:nvSpPr>
        <p:spPr>
          <a:xfrm>
            <a:off x="1709682" y="679422"/>
            <a:ext cx="5940660" cy="715581"/>
          </a:xfrm>
          <a:prstGeom prst="rect">
            <a:avLst/>
          </a:prstGeom>
        </p:spPr>
        <p:txBody>
          <a:bodyPr wrap="square">
            <a:spAutoFit/>
          </a:bodyPr>
          <a:lstStyle/>
          <a:p>
            <a:r>
              <a:rPr lang="fr-FR" sz="1350" b="1" dirty="0">
                <a:solidFill>
                  <a:srgbClr val="31849B"/>
                </a:solidFill>
                <a:latin typeface="Marianne" panose="02000000000000000000" pitchFamily="2" charset="0"/>
              </a:rPr>
              <a:t>L’accusé de réception des avis du conseil de </a:t>
            </a:r>
            <a:r>
              <a:rPr lang="fr-FR" sz="1350" b="1">
                <a:solidFill>
                  <a:srgbClr val="31849B"/>
                </a:solidFill>
                <a:latin typeface="Marianne" panose="02000000000000000000" pitchFamily="2" charset="0"/>
              </a:rPr>
              <a:t>classe peut </a:t>
            </a:r>
            <a:r>
              <a:rPr lang="fr-FR" sz="1350" b="1" dirty="0">
                <a:solidFill>
                  <a:srgbClr val="31849B"/>
                </a:solidFill>
                <a:latin typeface="Marianne" panose="02000000000000000000" pitchFamily="2" charset="0"/>
              </a:rPr>
              <a:t>être effectué indifféremment par l’un ou l’autre des représentants légaux</a:t>
            </a:r>
            <a:r>
              <a:rPr lang="fr-FR" sz="1350" dirty="0">
                <a:solidFill>
                  <a:srgbClr val="31849B"/>
                </a:solidFill>
                <a:latin typeface="Marianne" panose="02000000000000000000" pitchFamily="2" charset="0"/>
              </a:rPr>
              <a:t>.</a:t>
            </a:r>
          </a:p>
          <a:p>
            <a:endParaRPr lang="fr-FR" sz="1350" dirty="0">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1897633" y="1275606"/>
            <a:ext cx="5394617" cy="3402000"/>
          </a:xfrm>
          <a:prstGeom prst="rect">
            <a:avLst/>
          </a:prstGeom>
        </p:spPr>
      </p:pic>
    </p:spTree>
    <p:extLst>
      <p:ext uri="{BB962C8B-B14F-4D97-AF65-F5344CB8AC3E}">
        <p14:creationId xmlns:p14="http://schemas.microsoft.com/office/powerpoint/2010/main" val="1271293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2025-2026</a:t>
            </a:r>
            <a:endParaRPr lang="fr-FR" cap="all" dirty="0">
              <a:solidFill>
                <a:srgbClr val="00006D"/>
              </a:solidFill>
            </a:endParaRPr>
          </a:p>
        </p:txBody>
      </p:sp>
      <p:sp>
        <p:nvSpPr>
          <p:cNvPr id="7" name="Rectangle 6"/>
          <p:cNvSpPr/>
          <p:nvPr/>
        </p:nvSpPr>
        <p:spPr>
          <a:xfrm>
            <a:off x="7901514" y="56844"/>
            <a:ext cx="1062974" cy="276999"/>
          </a:xfrm>
          <a:prstGeom prst="rect">
            <a:avLst/>
          </a:prstGeom>
        </p:spPr>
        <p:txBody>
          <a:bodyPr wrap="square">
            <a:spAutoFit/>
          </a:bodyPr>
          <a:lstStyle/>
          <a:p>
            <a:r>
              <a:rPr lang="fr-FR" sz="1200" b="1" dirty="0">
                <a:solidFill>
                  <a:srgbClr val="00006D"/>
                </a:solidFill>
              </a:rPr>
              <a:t>Les étapes </a:t>
            </a:r>
          </a:p>
        </p:txBody>
      </p:sp>
      <p:sp>
        <p:nvSpPr>
          <p:cNvPr id="6" name="Rectangle 5"/>
          <p:cNvSpPr/>
          <p:nvPr/>
        </p:nvSpPr>
        <p:spPr>
          <a:xfrm>
            <a:off x="4803966" y="627534"/>
            <a:ext cx="4356992" cy="3776418"/>
          </a:xfrm>
          <a:prstGeom prst="rect">
            <a:avLst/>
          </a:prstGeom>
        </p:spPr>
        <p:txBody>
          <a:bodyPr wrap="square">
            <a:spAutoFit/>
          </a:bodyPr>
          <a:lstStyle/>
          <a:p>
            <a:pPr defTabSz="1219170">
              <a:lnSpc>
                <a:spcPct val="90000"/>
              </a:lnSpc>
              <a:spcBef>
                <a:spcPct val="0"/>
              </a:spcBef>
            </a:pPr>
            <a:r>
              <a:rPr lang="fr-FR" sz="1400" b="1" dirty="0">
                <a:solidFill>
                  <a:srgbClr val="00006D"/>
                </a:solidFill>
                <a:latin typeface="Marianne" panose="02000000000000000000" pitchFamily="2" charset="0"/>
              </a:rPr>
              <a:t>Suivez ces étapes successives pour </a:t>
            </a:r>
            <a:r>
              <a:rPr lang="fr-FR" sz="1400" b="1" dirty="0" smtClean="0">
                <a:solidFill>
                  <a:srgbClr val="00006D"/>
                </a:solidFill>
                <a:latin typeface="Marianne" panose="02000000000000000000" pitchFamily="2" charset="0"/>
              </a:rPr>
              <a:t>effectuer les démarches d’orientation </a:t>
            </a:r>
            <a:r>
              <a:rPr lang="fr-FR" sz="1400" b="1" dirty="0">
                <a:solidFill>
                  <a:srgbClr val="00006D"/>
                </a:solidFill>
                <a:latin typeface="Marianne" panose="02000000000000000000" pitchFamily="2" charset="0"/>
              </a:rPr>
              <a:t>après la 3</a:t>
            </a:r>
            <a:r>
              <a:rPr lang="fr-FR" sz="1400" b="1" baseline="30000" dirty="0">
                <a:solidFill>
                  <a:srgbClr val="00006D"/>
                </a:solidFill>
                <a:latin typeface="Marianne" panose="02000000000000000000" pitchFamily="2" charset="0"/>
              </a:rPr>
              <a:t>e</a:t>
            </a:r>
            <a:r>
              <a:rPr lang="fr-FR" sz="1400" b="1" dirty="0">
                <a:solidFill>
                  <a:srgbClr val="00006D"/>
                </a:solidFill>
                <a:latin typeface="Marianne" panose="02000000000000000000" pitchFamily="2" charset="0"/>
              </a:rPr>
              <a:t> </a:t>
            </a:r>
            <a:r>
              <a:rPr lang="fr-FR" sz="1400" b="1" dirty="0" smtClean="0">
                <a:solidFill>
                  <a:srgbClr val="00006D"/>
                </a:solidFill>
                <a:latin typeface="Marianne" panose="02000000000000000000" pitchFamily="2" charset="0"/>
              </a:rPr>
              <a:t>pour </a:t>
            </a:r>
            <a:r>
              <a:rPr lang="fr-FR" sz="1400" b="1" dirty="0">
                <a:solidFill>
                  <a:srgbClr val="00006D"/>
                </a:solidFill>
                <a:latin typeface="Marianne" panose="02000000000000000000" pitchFamily="2" charset="0"/>
              </a:rPr>
              <a:t>la rentrée 2025 :</a:t>
            </a:r>
          </a:p>
          <a:p>
            <a:pPr defTabSz="1219170">
              <a:lnSpc>
                <a:spcPct val="90000"/>
              </a:lnSpc>
              <a:spcBef>
                <a:spcPct val="0"/>
              </a:spcBef>
            </a:pPr>
            <a:endParaRPr lang="fr-FR" sz="1400" b="1" dirty="0">
              <a:solidFill>
                <a:srgbClr val="00006D"/>
              </a:solidFill>
              <a:latin typeface="Marianne" panose="02000000000000000000" pitchFamily="2" charset="0"/>
            </a:endParaRPr>
          </a:p>
          <a:p>
            <a:pPr defTabSz="1219170">
              <a:lnSpc>
                <a:spcPct val="90000"/>
              </a:lnSpc>
              <a:spcBef>
                <a:spcPct val="0"/>
              </a:spcBef>
              <a:buClr>
                <a:srgbClr val="00006D"/>
              </a:buClr>
            </a:pPr>
            <a:r>
              <a:rPr lang="fr-FR" sz="1400" b="1" dirty="0" smtClean="0">
                <a:solidFill>
                  <a:srgbClr val="00006D"/>
                </a:solidFill>
                <a:latin typeface="Marianne" panose="02000000000000000000" pitchFamily="2" charset="0"/>
              </a:rPr>
              <a:t>1.   Découvrez </a:t>
            </a:r>
            <a:r>
              <a:rPr lang="fr-FR" sz="1400" b="1" dirty="0">
                <a:solidFill>
                  <a:srgbClr val="00006D"/>
                </a:solidFill>
                <a:latin typeface="Marianne" panose="02000000000000000000" pitchFamily="2" charset="0"/>
              </a:rPr>
              <a:t>les formations</a:t>
            </a:r>
          </a:p>
          <a:p>
            <a:pPr defTabSz="1219170">
              <a:lnSpc>
                <a:spcPct val="90000"/>
              </a:lnSpc>
              <a:spcBef>
                <a:spcPct val="0"/>
              </a:spcBef>
              <a:buClr>
                <a:schemeClr val="bg2"/>
              </a:buClr>
            </a:pPr>
            <a:r>
              <a:rPr lang="fr-FR" sz="1400" b="1" dirty="0" smtClean="0">
                <a:solidFill>
                  <a:srgbClr val="00006D"/>
                </a:solidFill>
                <a:latin typeface="Marianne" panose="02000000000000000000" pitchFamily="2" charset="0"/>
              </a:rPr>
              <a:t>2.   Formulez </a:t>
            </a:r>
            <a:r>
              <a:rPr lang="fr-FR" sz="1400" b="1" dirty="0">
                <a:solidFill>
                  <a:srgbClr val="00006D"/>
                </a:solidFill>
                <a:latin typeface="Marianne" panose="02000000000000000000" pitchFamily="2" charset="0"/>
              </a:rPr>
              <a:t>vos demandes</a:t>
            </a:r>
          </a:p>
          <a:p>
            <a:pPr defTabSz="1219170">
              <a:lnSpc>
                <a:spcPct val="90000"/>
              </a:lnSpc>
              <a:spcBef>
                <a:spcPct val="0"/>
              </a:spcBef>
              <a:buClr>
                <a:schemeClr val="bg2"/>
              </a:buClr>
            </a:pPr>
            <a:r>
              <a:rPr lang="fr-FR" sz="1400" b="1" dirty="0" smtClean="0">
                <a:solidFill>
                  <a:srgbClr val="00006D"/>
                </a:solidFill>
                <a:latin typeface="Marianne" panose="02000000000000000000" pitchFamily="2" charset="0"/>
              </a:rPr>
              <a:t>3.   Répondez </a:t>
            </a:r>
            <a:r>
              <a:rPr lang="fr-FR" sz="1400" b="1" dirty="0">
                <a:solidFill>
                  <a:srgbClr val="00006D"/>
                </a:solidFill>
                <a:latin typeface="Marianne" panose="02000000000000000000" pitchFamily="2" charset="0"/>
              </a:rPr>
              <a:t>aux propositions d’orientation </a:t>
            </a:r>
          </a:p>
          <a:p>
            <a:pPr defTabSz="1219170">
              <a:lnSpc>
                <a:spcPct val="90000"/>
              </a:lnSpc>
              <a:spcBef>
                <a:spcPct val="0"/>
              </a:spcBef>
              <a:buClr>
                <a:schemeClr val="bg2"/>
              </a:buClr>
            </a:pPr>
            <a:r>
              <a:rPr lang="fr-FR" sz="1400" b="1" dirty="0" smtClean="0">
                <a:solidFill>
                  <a:srgbClr val="00006D"/>
                </a:solidFill>
                <a:latin typeface="Marianne" panose="02000000000000000000" pitchFamily="2" charset="0"/>
              </a:rPr>
              <a:t>4.   Consultez </a:t>
            </a:r>
            <a:r>
              <a:rPr lang="fr-FR" sz="1400" b="1" dirty="0">
                <a:solidFill>
                  <a:srgbClr val="00006D"/>
                </a:solidFill>
                <a:latin typeface="Marianne" panose="02000000000000000000" pitchFamily="2" charset="0"/>
              </a:rPr>
              <a:t>les résultats d’admission</a:t>
            </a:r>
          </a:p>
          <a:p>
            <a:pPr defTabSz="1219170">
              <a:lnSpc>
                <a:spcPct val="90000"/>
              </a:lnSpc>
              <a:spcBef>
                <a:spcPct val="0"/>
              </a:spcBef>
              <a:buClr>
                <a:schemeClr val="bg2"/>
              </a:buClr>
            </a:pPr>
            <a:r>
              <a:rPr lang="fr-FR" sz="1400" b="1" dirty="0" smtClean="0">
                <a:solidFill>
                  <a:srgbClr val="00006D"/>
                </a:solidFill>
                <a:latin typeface="Marianne" panose="02000000000000000000" pitchFamily="2" charset="0"/>
              </a:rPr>
              <a:t>5.   Procédez </a:t>
            </a:r>
            <a:r>
              <a:rPr lang="fr-FR" sz="1400" b="1" dirty="0">
                <a:solidFill>
                  <a:srgbClr val="00006D"/>
                </a:solidFill>
                <a:latin typeface="Marianne" panose="02000000000000000000" pitchFamily="2" charset="0"/>
              </a:rPr>
              <a:t>à l’inscription </a:t>
            </a:r>
            <a:r>
              <a:rPr lang="fr-FR" sz="1400" b="1" dirty="0" smtClean="0">
                <a:solidFill>
                  <a:srgbClr val="00006D"/>
                </a:solidFill>
                <a:latin typeface="Marianne" panose="02000000000000000000" pitchFamily="2" charset="0"/>
              </a:rPr>
              <a:t>dans </a:t>
            </a:r>
            <a:r>
              <a:rPr lang="fr-FR" sz="1400" b="1" dirty="0">
                <a:solidFill>
                  <a:srgbClr val="00006D"/>
                </a:solidFill>
                <a:latin typeface="Marianne" panose="02000000000000000000" pitchFamily="2" charset="0"/>
              </a:rPr>
              <a:t>l’établissement </a:t>
            </a:r>
            <a:r>
              <a:rPr lang="fr-FR" sz="1400" b="1" dirty="0" smtClean="0">
                <a:solidFill>
                  <a:srgbClr val="00006D"/>
                </a:solidFill>
                <a:latin typeface="Marianne" panose="02000000000000000000" pitchFamily="2" charset="0"/>
              </a:rPr>
              <a:t>   d’admission</a:t>
            </a:r>
            <a:endParaRPr lang="fr-FR" sz="1400" b="1" dirty="0">
              <a:solidFill>
                <a:srgbClr val="00006D"/>
              </a:solidFill>
              <a:latin typeface="Marianne" panose="02000000000000000000" pitchFamily="2" charset="0"/>
            </a:endParaRPr>
          </a:p>
          <a:p>
            <a:pPr defTabSz="1219170">
              <a:lnSpc>
                <a:spcPct val="90000"/>
              </a:lnSpc>
              <a:spcBef>
                <a:spcPct val="0"/>
              </a:spcBef>
            </a:pPr>
            <a:endParaRPr lang="fr-FR" sz="1400" b="1" dirty="0">
              <a:solidFill>
                <a:srgbClr val="00006D"/>
              </a:solidFill>
              <a:latin typeface="Marianne" panose="02000000000000000000" pitchFamily="2" charset="0"/>
            </a:endParaRPr>
          </a:p>
          <a:p>
            <a:pPr defTabSz="1219170">
              <a:lnSpc>
                <a:spcPct val="90000"/>
              </a:lnSpc>
              <a:spcBef>
                <a:spcPct val="0"/>
              </a:spcBef>
            </a:pPr>
            <a:endParaRPr lang="fr-FR" sz="1400" b="1" dirty="0">
              <a:solidFill>
                <a:srgbClr val="00006D"/>
              </a:solidFill>
              <a:latin typeface="Marianne" panose="02000000000000000000" pitchFamily="2" charset="0"/>
              <a:cs typeface="Arial" panose="020B0604020202020204" pitchFamily="34" charset="0"/>
            </a:endParaRPr>
          </a:p>
          <a:p>
            <a:pPr defTabSz="1219170">
              <a:lnSpc>
                <a:spcPct val="90000"/>
              </a:lnSpc>
              <a:spcBef>
                <a:spcPct val="0"/>
              </a:spcBef>
            </a:pPr>
            <a:r>
              <a:rPr lang="fr-FR" sz="1400" b="1" dirty="0" smtClean="0">
                <a:solidFill>
                  <a:srgbClr val="00006D"/>
                </a:solidFill>
                <a:latin typeface="Marianne" panose="02000000000000000000" pitchFamily="2" charset="0"/>
                <a:cs typeface="Arial" panose="020B0604020202020204" pitchFamily="34" charset="0"/>
              </a:rPr>
              <a:t>Les </a:t>
            </a:r>
            <a:r>
              <a:rPr lang="fr-FR" sz="1400" b="1" dirty="0">
                <a:solidFill>
                  <a:srgbClr val="00006D"/>
                </a:solidFill>
                <a:latin typeface="Marianne" panose="02000000000000000000" pitchFamily="2" charset="0"/>
                <a:cs typeface="Arial" panose="020B0604020202020204" pitchFamily="34" charset="0"/>
              </a:rPr>
              <a:t>boutons sont activés successivement un par un en fonction de la progression du calendrier pour chacune des étapes.</a:t>
            </a:r>
          </a:p>
          <a:p>
            <a:pPr defTabSz="1219170">
              <a:lnSpc>
                <a:spcPct val="90000"/>
              </a:lnSpc>
              <a:spcBef>
                <a:spcPct val="0"/>
              </a:spcBef>
            </a:pPr>
            <a:endParaRPr lang="fr-FR" sz="1400" b="1" dirty="0">
              <a:solidFill>
                <a:schemeClr val="tx2">
                  <a:lumMod val="75000"/>
                </a:schemeClr>
              </a:solidFill>
              <a:latin typeface="Marianne" panose="02000000000000000000" pitchFamily="2" charset="0"/>
              <a:cs typeface="Arial" panose="020B0604020202020204" pitchFamily="34" charset="0"/>
            </a:endParaRPr>
          </a:p>
          <a:p>
            <a:pPr defTabSz="1219170">
              <a:lnSpc>
                <a:spcPct val="90000"/>
              </a:lnSpc>
              <a:spcBef>
                <a:spcPct val="0"/>
              </a:spcBef>
            </a:pPr>
            <a:r>
              <a:rPr lang="fr-FR" sz="1400" b="1" dirty="0">
                <a:solidFill>
                  <a:schemeClr val="tx2">
                    <a:lumMod val="75000"/>
                  </a:schemeClr>
                </a:solidFill>
                <a:latin typeface="Marianne" panose="02000000000000000000" pitchFamily="2" charset="0"/>
              </a:rPr>
              <a:t> </a:t>
            </a:r>
            <a:br>
              <a:rPr lang="fr-FR" sz="1400" b="1" dirty="0">
                <a:solidFill>
                  <a:schemeClr val="tx2">
                    <a:lumMod val="75000"/>
                  </a:schemeClr>
                </a:solidFill>
                <a:latin typeface="Marianne" panose="02000000000000000000" pitchFamily="2" charset="0"/>
              </a:rPr>
            </a:br>
            <a:r>
              <a:rPr lang="fr-FR" sz="1400" b="1" dirty="0">
                <a:solidFill>
                  <a:srgbClr val="31849B"/>
                </a:solidFill>
                <a:latin typeface="Marianne" panose="02000000000000000000" pitchFamily="2" charset="0"/>
              </a:rPr>
              <a:t/>
            </a:r>
            <a:br>
              <a:rPr lang="fr-FR" sz="1400" b="1" dirty="0">
                <a:solidFill>
                  <a:srgbClr val="31849B"/>
                </a:solidFill>
                <a:latin typeface="Marianne" panose="02000000000000000000" pitchFamily="2" charset="0"/>
              </a:rPr>
            </a:br>
            <a:endParaRPr lang="fr-FR" sz="1400" dirty="0"/>
          </a:p>
        </p:txBody>
      </p:sp>
      <p:pic>
        <p:nvPicPr>
          <p:cNvPr id="4" name="Image 3"/>
          <p:cNvPicPr>
            <a:picLocks noChangeAspect="1"/>
          </p:cNvPicPr>
          <p:nvPr/>
        </p:nvPicPr>
        <p:blipFill>
          <a:blip r:embed="rId2"/>
          <a:stretch>
            <a:fillRect/>
          </a:stretch>
        </p:blipFill>
        <p:spPr>
          <a:xfrm>
            <a:off x="1259632" y="30192"/>
            <a:ext cx="3462884" cy="5112000"/>
          </a:xfrm>
          <a:prstGeom prst="rect">
            <a:avLst/>
          </a:prstGeom>
        </p:spPr>
      </p:pic>
      <p:sp>
        <p:nvSpPr>
          <p:cNvPr id="8" name="Rectangle 7"/>
          <p:cNvSpPr/>
          <p:nvPr/>
        </p:nvSpPr>
        <p:spPr>
          <a:xfrm>
            <a:off x="2987824" y="1275606"/>
            <a:ext cx="79208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p:cNvCxnSpPr/>
          <p:nvPr/>
        </p:nvCxnSpPr>
        <p:spPr>
          <a:xfrm>
            <a:off x="4860032" y="1995686"/>
            <a:ext cx="3816424" cy="0"/>
          </a:xfrm>
          <a:prstGeom prst="line">
            <a:avLst/>
          </a:prstGeom>
          <a:ln w="28575">
            <a:solidFill>
              <a:schemeClr val="bg2"/>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300596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279A5-87A2-445D-95C3-916EB9C5F0E3}">
  <ds:schemaRefs>
    <ds:schemaRef ds:uri="http://purl.org/dc/elements/1.1/"/>
    <ds:schemaRef ds:uri="http://purl.org/dc/term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1143</TotalTime>
  <Words>344</Words>
  <Application>Microsoft Office PowerPoint</Application>
  <PresentationFormat>Affichage à l'écran (16:9)</PresentationFormat>
  <Paragraphs>70</Paragraphs>
  <Slides>13</Slides>
  <Notes>0</Notes>
  <HiddenSlides>0</HiddenSlides>
  <MMClips>0</MMClips>
  <ScaleCrop>false</ScaleCrop>
  <HeadingPairs>
    <vt:vector size="6" baseType="variant">
      <vt:variant>
        <vt:lpstr>Polices utilisées</vt:lpstr>
      </vt:variant>
      <vt:variant>
        <vt:i4>4</vt:i4>
      </vt:variant>
      <vt:variant>
        <vt:lpstr>Thème</vt:lpstr>
      </vt:variant>
      <vt:variant>
        <vt:i4>5</vt:i4>
      </vt:variant>
      <vt:variant>
        <vt:lpstr>Titres des diapositives</vt:lpstr>
      </vt:variant>
      <vt:variant>
        <vt:i4>13</vt:i4>
      </vt:variant>
    </vt:vector>
  </HeadingPairs>
  <TitlesOfParts>
    <vt:vector size="22" baseType="lpstr">
      <vt:lpstr>Arial</vt:lpstr>
      <vt:lpstr>Calibri</vt:lpstr>
      <vt:lpstr>Calibri Light</vt:lpstr>
      <vt:lpstr>Marianne</vt:lpstr>
      <vt:lpstr>MINISTÈRIEL</vt:lpstr>
      <vt:lpstr>1_Conception personnalisée</vt:lpstr>
      <vt:lpstr>3_Conception personnalisée</vt:lpstr>
      <vt:lpstr>Conception personnalisée</vt:lpstr>
      <vt:lpstr>2_Conception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conseil de classe étudie vos choix d’orientation et il y répond par une ou plusieurs propositions d’orientation. Vous consultez ces propositions dans le service en ligne.  Si vous n’obtenez pas une proposition d’orientation dans la voie correspondant à une formation que vous avez demandée, vous ne pourrez pas y être admis.  Par exemple, si vous demandez une seconde générale et technologique dans plusieurs établissements mais que le conseil de classe n’accorde pas le passage en seconde générale et technologique, vous ne pourrez être admis dans aucune classe de seconde générale et technologique quel que soit l’établissement.  L’affectation au lycée tient donc compte de la décision d’orientation du conseil de classe, ainsi que du nombre de places disponibles dans chaque offre de formation.  Si vous avez des questions ou des difficultés vous pouvez vous adresser à votre établissement.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aurelie.bajetto</cp:lastModifiedBy>
  <cp:revision>104</cp:revision>
  <dcterms:created xsi:type="dcterms:W3CDTF">2020-03-05T15:21:24Z</dcterms:created>
  <dcterms:modified xsi:type="dcterms:W3CDTF">2026-03-11T10:38:13Z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