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4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2227985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372035" y="311039"/>
            <a:ext cx="8399999" cy="4440899"/>
          </a:xfrm>
          <a:prstGeom prst="roundRect">
            <a:avLst>
              <a:gd name="adj" fmla="val 3653"/>
            </a:avLst>
          </a:prstGeom>
          <a:solidFill>
            <a:srgbClr val="FFFFFF"/>
          </a:solidFill>
          <a:ln>
            <a:noFill/>
          </a:ln>
        </p:spPr>
        <p:txBody>
          <a:bodyPr lIns="91425" tIns="45700" rIns="91425" bIns="45700" anchor="ctr" anchorCtr="0">
            <a:spAutoFit/>
          </a:bodyPr>
          <a:lstStyle/>
          <a:p>
            <a:endParaRPr/>
          </a:p>
        </p:txBody>
      </p:sp>
      <p:sp>
        <p:nvSpPr>
          <p:cNvPr id="9" name="Shape 9"/>
          <p:cNvSpPr/>
          <p:nvPr/>
        </p:nvSpPr>
        <p:spPr>
          <a:xfrm>
            <a:off x="372035" y="4904401"/>
            <a:ext cx="8399999" cy="1206600"/>
          </a:xfrm>
          <a:prstGeom prst="roundRect">
            <a:avLst>
              <a:gd name="adj" fmla="val 15243"/>
            </a:avLst>
          </a:prstGeom>
          <a:solidFill>
            <a:srgbClr val="FFFFFF"/>
          </a:solidFill>
          <a:ln>
            <a:noFill/>
          </a:ln>
        </p:spPr>
        <p:txBody>
          <a:bodyPr lIns="91425" tIns="45700" rIns="91425" bIns="45700" anchor="ctr" anchorCtr="0">
            <a:spAutoFit/>
          </a:bodyPr>
          <a:lstStyle/>
          <a:p>
            <a:endParaRPr/>
          </a:p>
        </p:txBody>
      </p:sp>
      <p:sp>
        <p:nvSpPr>
          <p:cNvPr id="10" name="Shape 10"/>
          <p:cNvSpPr txBox="1">
            <a:spLocks noGrp="1"/>
          </p:cNvSpPr>
          <p:nvPr>
            <p:ph type="ctrTitle"/>
          </p:nvPr>
        </p:nvSpPr>
        <p:spPr>
          <a:xfrm>
            <a:off x="685800" y="630810"/>
            <a:ext cx="7772400" cy="3789300"/>
          </a:xfrm>
          <a:prstGeom prst="rect">
            <a:avLst/>
          </a:prstGeom>
          <a:noFill/>
          <a:ln>
            <a:noFill/>
          </a:ln>
        </p:spPr>
        <p:txBody>
          <a:bodyPr lIns="91425" tIns="91425" rIns="91425" bIns="91425" anchor="b" anchorCtr="0"/>
          <a:lstStyle>
            <a:lvl1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1pPr>
            <a:lvl2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2pPr>
            <a:lvl3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3pPr>
            <a:lvl4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4pPr>
            <a:lvl5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5pPr>
            <a:lvl6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6pPr>
            <a:lvl7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7pPr>
            <a:lvl8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8pPr>
            <a:lvl9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685800" y="5195894"/>
            <a:ext cx="7772400" cy="614099"/>
          </a:xfrm>
          <a:prstGeom prst="rect">
            <a:avLst/>
          </a:prstGeom>
          <a:noFill/>
          <a:ln>
            <a:noFill/>
          </a:ln>
        </p:spPr>
        <p:txBody>
          <a:bodyPr lIns="91425" tIns="91425" rIns="91425" bIns="91425" anchor="ctr" anchorCtr="0"/>
          <a:lstStyle>
            <a:lvl1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1pPr>
            <a:lvl2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2pPr>
            <a:lvl3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3pPr>
            <a:lvl4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4pPr>
            <a:lvl5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5pPr>
            <a:lvl6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6pPr>
            <a:lvl7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7pPr>
            <a:lvl8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8pPr>
            <a:lvl9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372035" y="1550894"/>
            <a:ext cx="8399999" cy="5170500"/>
          </a:xfrm>
          <a:prstGeom prst="roundRect">
            <a:avLst>
              <a:gd name="adj" fmla="val 2970"/>
            </a:avLst>
          </a:prstGeom>
          <a:solidFill>
            <a:srgbClr val="FFFFFF"/>
          </a:solidFill>
          <a:ln>
            <a:noFill/>
          </a:ln>
        </p:spPr>
        <p:txBody>
          <a:bodyPr lIns="91425" tIns="45700" rIns="91425" bIns="45700" anchor="ctr" anchorCtr="0">
            <a:spAutoFit/>
          </a:bodyPr>
          <a:lstStyle/>
          <a:p>
            <a:endParaRPr/>
          </a:p>
        </p:txBody>
      </p:sp>
      <p:sp>
        <p:nvSpPr>
          <p:cNvPr id="14" name="Shape 14"/>
          <p:cNvSpPr/>
          <p:nvPr/>
        </p:nvSpPr>
        <p:spPr>
          <a:xfrm rot="10800000" flipH="1">
            <a:off x="372035" y="-120"/>
            <a:ext cx="8399999" cy="1399800"/>
          </a:xfrm>
          <a:prstGeom prst="round2SameRect">
            <a:avLst>
              <a:gd name="adj1" fmla="val 10590"/>
              <a:gd name="adj2" fmla="val 0"/>
            </a:avLst>
          </a:prstGeom>
          <a:solidFill>
            <a:srgbClr val="FFFFFF"/>
          </a:solidFill>
          <a:ln>
            <a:noFill/>
          </a:ln>
        </p:spPr>
        <p:txBody>
          <a:bodyPr lIns="91425" tIns="45700" rIns="91425" bIns="45700" anchor="ctr" anchorCtr="0">
            <a:spAutoFit/>
          </a:bodyPr>
          <a:lstStyle/>
          <a:p>
            <a:endParaRPr/>
          </a:p>
        </p:txBody>
      </p:sp>
      <p:sp>
        <p:nvSpPr>
          <p:cNvPr id="15" name="Shape 15"/>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p:nvPr/>
        </p:nvSpPr>
        <p:spPr>
          <a:xfrm>
            <a:off x="372035" y="1550894"/>
            <a:ext cx="4114800" cy="5170500"/>
          </a:xfrm>
          <a:prstGeom prst="roundRect">
            <a:avLst>
              <a:gd name="adj" fmla="val 3784"/>
            </a:avLst>
          </a:prstGeom>
          <a:solidFill>
            <a:srgbClr val="FFFFFF"/>
          </a:solidFill>
          <a:ln>
            <a:noFill/>
          </a:ln>
        </p:spPr>
        <p:txBody>
          <a:bodyPr lIns="91425" tIns="45700" rIns="91425" bIns="45700" anchor="ctr" anchorCtr="0">
            <a:spAutoFit/>
          </a:bodyPr>
          <a:lstStyle/>
          <a:p>
            <a:endParaRPr/>
          </a:p>
        </p:txBody>
      </p:sp>
      <p:sp>
        <p:nvSpPr>
          <p:cNvPr id="19" name="Shape 19"/>
          <p:cNvSpPr/>
          <p:nvPr/>
        </p:nvSpPr>
        <p:spPr>
          <a:xfrm rot="10800000" flipH="1">
            <a:off x="372035" y="-120"/>
            <a:ext cx="8399999" cy="1399800"/>
          </a:xfrm>
          <a:prstGeom prst="round2SameRect">
            <a:avLst>
              <a:gd name="adj1" fmla="val 10590"/>
              <a:gd name="adj2" fmla="val 0"/>
            </a:avLst>
          </a:prstGeom>
          <a:solidFill>
            <a:srgbClr val="FFFFFF"/>
          </a:solidFill>
          <a:ln>
            <a:noFill/>
          </a:ln>
        </p:spPr>
        <p:txBody>
          <a:bodyPr lIns="91425" tIns="45700" rIns="91425" bIns="45700" anchor="ctr" anchorCtr="0">
            <a:spAutoFit/>
          </a:bodyPr>
          <a:lstStyle/>
          <a:p>
            <a:endParaRPr/>
          </a:p>
        </p:txBody>
      </p:sp>
      <p:sp>
        <p:nvSpPr>
          <p:cNvPr id="20" name="Shape 20"/>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21" name="Shape 21"/>
          <p:cNvSpPr txBox="1">
            <a:spLocks noGrp="1"/>
          </p:cNvSpPr>
          <p:nvPr>
            <p:ph type="body" idx="1"/>
          </p:nvPr>
        </p:nvSpPr>
        <p:spPr>
          <a:xfrm>
            <a:off x="457200" y="1600200"/>
            <a:ext cx="3925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 name="Shape 22"/>
          <p:cNvSpPr/>
          <p:nvPr/>
        </p:nvSpPr>
        <p:spPr>
          <a:xfrm>
            <a:off x="4657164" y="1550894"/>
            <a:ext cx="4114800" cy="5170500"/>
          </a:xfrm>
          <a:prstGeom prst="roundRect">
            <a:avLst>
              <a:gd name="adj" fmla="val 3784"/>
            </a:avLst>
          </a:prstGeom>
          <a:solidFill>
            <a:srgbClr val="FFFFFF"/>
          </a:solidFill>
          <a:ln>
            <a:noFill/>
          </a:ln>
        </p:spPr>
        <p:txBody>
          <a:bodyPr lIns="91425" tIns="45700" rIns="91425" bIns="45700" anchor="ctr" anchorCtr="0">
            <a:spAutoFit/>
          </a:bodyPr>
          <a:lstStyle/>
          <a:p>
            <a:endParaRPr/>
          </a:p>
        </p:txBody>
      </p:sp>
      <p:sp>
        <p:nvSpPr>
          <p:cNvPr id="23" name="Shape 23"/>
          <p:cNvSpPr txBox="1">
            <a:spLocks noGrp="1"/>
          </p:cNvSpPr>
          <p:nvPr>
            <p:ph type="body" idx="2"/>
          </p:nvPr>
        </p:nvSpPr>
        <p:spPr>
          <a:xfrm>
            <a:off x="4761353" y="1600200"/>
            <a:ext cx="3925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4"/>
        <p:cNvGrpSpPr/>
        <p:nvPr/>
      </p:nvGrpSpPr>
      <p:grpSpPr>
        <a:xfrm>
          <a:off x="0" y="0"/>
          <a:ext cx="0" cy="0"/>
          <a:chOff x="0" y="0"/>
          <a:chExt cx="0" cy="0"/>
        </a:xfrm>
      </p:grpSpPr>
      <p:sp>
        <p:nvSpPr>
          <p:cNvPr id="25" name="Shape 25"/>
          <p:cNvSpPr/>
          <p:nvPr/>
        </p:nvSpPr>
        <p:spPr>
          <a:xfrm>
            <a:off x="372035" y="1550894"/>
            <a:ext cx="8399999" cy="5170500"/>
          </a:xfrm>
          <a:prstGeom prst="roundRect">
            <a:avLst>
              <a:gd name="adj" fmla="val 2970"/>
            </a:avLst>
          </a:prstGeom>
          <a:solidFill>
            <a:srgbClr val="FFFFFF"/>
          </a:solidFill>
          <a:ln>
            <a:noFill/>
          </a:ln>
        </p:spPr>
        <p:txBody>
          <a:bodyPr lIns="91425" tIns="45700" rIns="91425" bIns="45700" anchor="ctr" anchorCtr="0">
            <a:spAutoFit/>
          </a:bodyPr>
          <a:lstStyle/>
          <a:p>
            <a:endParaRPr/>
          </a:p>
        </p:txBody>
      </p:sp>
      <p:sp>
        <p:nvSpPr>
          <p:cNvPr id="26" name="Shape 26"/>
          <p:cNvSpPr/>
          <p:nvPr/>
        </p:nvSpPr>
        <p:spPr>
          <a:xfrm rot="10800000" flipH="1">
            <a:off x="372035" y="-120"/>
            <a:ext cx="8399999" cy="1399800"/>
          </a:xfrm>
          <a:prstGeom prst="round2SameRect">
            <a:avLst>
              <a:gd name="adj1" fmla="val 10590"/>
              <a:gd name="adj2" fmla="val 0"/>
            </a:avLst>
          </a:prstGeom>
          <a:solidFill>
            <a:srgbClr val="FFFFFF"/>
          </a:solidFill>
          <a:ln>
            <a:noFill/>
          </a:ln>
        </p:spPr>
        <p:txBody>
          <a:bodyPr lIns="91425" tIns="45700" rIns="91425" bIns="45700" anchor="ctr" anchorCtr="0">
            <a:spAutoFit/>
          </a:bodyPr>
          <a:lstStyle/>
          <a:p>
            <a:endParaRPr/>
          </a:p>
        </p:txBody>
      </p:sp>
      <p:sp>
        <p:nvSpPr>
          <p:cNvPr id="27" name="Shape 27"/>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372035" y="5702203"/>
            <a:ext cx="8399999" cy="865500"/>
          </a:xfrm>
          <a:prstGeom prst="rect">
            <a:avLst/>
          </a:prstGeom>
          <a:noFill/>
          <a:ln>
            <a:noFill/>
          </a:ln>
        </p:spPr>
        <p:txBody>
          <a:bodyPr lIns="91425" tIns="91425" rIns="91425" bIns="91425" anchor="t" anchorCtr="0"/>
          <a:lstStyle>
            <a:lvl1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1pPr>
            <a:lvl2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2pPr>
            <a:lvl3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3pPr>
            <a:lvl4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4pPr>
            <a:lvl5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5pPr>
            <a:lvl6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6pPr>
            <a:lvl7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7pPr>
            <a:lvl8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8pPr>
            <a:lvl9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9pPr>
          </a:lstStyle>
          <a:p>
            <a:endParaRPr/>
          </a:p>
        </p:txBody>
      </p:sp>
      <p:sp>
        <p:nvSpPr>
          <p:cNvPr id="30" name="Shape 30"/>
          <p:cNvSpPr/>
          <p:nvPr/>
        </p:nvSpPr>
        <p:spPr>
          <a:xfrm>
            <a:off x="372035" y="311039"/>
            <a:ext cx="8399999" cy="5158200"/>
          </a:xfrm>
          <a:prstGeom prst="roundRect">
            <a:avLst>
              <a:gd name="adj" fmla="val 2776"/>
            </a:avLst>
          </a:prstGeom>
          <a:solidFill>
            <a:srgbClr val="FFFFFF"/>
          </a:solidFill>
          <a:ln>
            <a:noFill/>
          </a:ln>
        </p:spPr>
        <p:txBody>
          <a:bodyPr lIns="91425" tIns="45700" rIns="91425" bIns="45700" anchor="ctr" anchorCtr="0">
            <a:spAutoFit/>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Shape 32"/>
          <p:cNvSpPr/>
          <p:nvPr/>
        </p:nvSpPr>
        <p:spPr>
          <a:xfrm>
            <a:off x="372035" y="314112"/>
            <a:ext cx="8399999" cy="6229800"/>
          </a:xfrm>
          <a:prstGeom prst="roundRect">
            <a:avLst>
              <a:gd name="adj" fmla="val 2255"/>
            </a:avLst>
          </a:prstGeom>
          <a:solidFill>
            <a:srgbClr val="FFFFFF"/>
          </a:solidFill>
          <a:ln>
            <a:noFill/>
          </a:ln>
        </p:spPr>
        <p:txBody>
          <a:bodyPr lIns="91425" tIns="45700" rIns="91425" bIns="45700" anchor="ctr" anchorCtr="0">
            <a:spAutoFit/>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1pPr>
            <a:lvl2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2pPr>
            <a:lvl3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3pPr>
            <a:lvl4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4pPr>
            <a:lvl5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5pPr>
            <a:lvl6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6pPr>
            <a:lvl7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7pPr>
            <a:lvl8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8pPr>
            <a:lvl9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com/v/vRYfz3eoDN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youtube.com/v/hg38XprU9Y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youtube.com/v/ri0YJV2zlRQ"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subTitle" idx="1"/>
          </p:nvPr>
        </p:nvSpPr>
        <p:spPr>
          <a:xfrm>
            <a:off x="685800" y="5195894"/>
            <a:ext cx="7772400" cy="614099"/>
          </a:xfrm>
          <a:prstGeom prst="rect">
            <a:avLst/>
          </a:prstGeom>
        </p:spPr>
        <p:txBody>
          <a:bodyPr lIns="91425" tIns="91425" rIns="91425" bIns="91425" anchor="ctr" anchorCtr="0">
            <a:spAutoFit/>
          </a:bodyPr>
          <a:lstStyle/>
          <a:p>
            <a:pPr algn="ctr">
              <a:buNone/>
            </a:pPr>
            <a:r>
              <a:rPr lang="fr"/>
              <a:t>par Walt Disney</a:t>
            </a:r>
          </a:p>
        </p:txBody>
      </p:sp>
      <p:sp>
        <p:nvSpPr>
          <p:cNvPr id="35" name="Shape 35"/>
          <p:cNvSpPr txBox="1">
            <a:spLocks noGrp="1"/>
          </p:cNvSpPr>
          <p:nvPr>
            <p:ph type="ctrTitle"/>
          </p:nvPr>
        </p:nvSpPr>
        <p:spPr>
          <a:xfrm>
            <a:off x="685800" y="630810"/>
            <a:ext cx="7772400" cy="3789300"/>
          </a:xfrm>
          <a:prstGeom prst="rect">
            <a:avLst/>
          </a:prstGeom>
        </p:spPr>
        <p:txBody>
          <a:bodyPr lIns="91425" tIns="91425" rIns="91425" bIns="91425" anchor="b" anchorCtr="0">
            <a:spAutoFit/>
          </a:bodyPr>
          <a:lstStyle/>
          <a:p>
            <a:pPr>
              <a:buNone/>
            </a:pPr>
            <a:r>
              <a:rPr lang="fr"/>
              <a:t>Robin des Bois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600"/>
                                        <p:tgtEl>
                                          <p:spTgt spid="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Prince Jean</a:t>
            </a:r>
          </a:p>
        </p:txBody>
      </p:sp>
      <p:sp>
        <p:nvSpPr>
          <p:cNvPr id="98" name="Shape 98"/>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99" name="Shape 99"/>
          <p:cNvSpPr txBox="1">
            <a:spLocks noGrp="1"/>
          </p:cNvSpPr>
          <p:nvPr>
            <p:ph type="body" idx="2"/>
          </p:nvPr>
        </p:nvSpPr>
        <p:spPr>
          <a:xfrm>
            <a:off x="4648200" y="1643050"/>
            <a:ext cx="4138500" cy="4688946"/>
          </a:xfrm>
          <a:prstGeom prst="rect">
            <a:avLst/>
          </a:prstGeom>
        </p:spPr>
        <p:txBody>
          <a:bodyPr lIns="91425" tIns="91425" rIns="91425" bIns="91425" anchor="t" anchorCtr="0">
            <a:spAutoFit/>
          </a:bodyPr>
          <a:lstStyle/>
          <a:p>
            <a:pPr lvl="0" algn="just" rtl="0">
              <a:lnSpc>
                <a:spcPct val="115000"/>
              </a:lnSpc>
              <a:spcBef>
                <a:spcPts val="0"/>
              </a:spcBef>
              <a:buNone/>
            </a:pPr>
            <a:r>
              <a:rPr lang="fr" sz="1400" dirty="0">
                <a:solidFill>
                  <a:srgbClr val="000000"/>
                </a:solidFill>
                <a:latin typeface="Georgia"/>
                <a:ea typeface="Georgia"/>
                <a:cs typeface="Georgia"/>
                <a:sym typeface="Georgia"/>
              </a:rPr>
              <a:t>Le Prince Jean est le souverain de l'Angleterre et du Royaume des Animaux dans </a:t>
            </a:r>
            <a:r>
              <a:rPr lang="fr" sz="1400" i="1" dirty="0">
                <a:solidFill>
                  <a:srgbClr val="000000"/>
                </a:solidFill>
                <a:latin typeface="Georgia"/>
                <a:ea typeface="Georgia"/>
                <a:cs typeface="Georgia"/>
                <a:sym typeface="Georgia"/>
              </a:rPr>
              <a:t>Robin des Bois</a:t>
            </a:r>
            <a:r>
              <a:rPr lang="fr" sz="1400" dirty="0">
                <a:solidFill>
                  <a:srgbClr val="000000"/>
                </a:solidFill>
                <a:latin typeface="Georgia"/>
                <a:ea typeface="Georgia"/>
                <a:cs typeface="Georgia"/>
                <a:sym typeface="Georgia"/>
              </a:rPr>
              <a:t>. Il a usurpé la couronne de son frère, le </a:t>
            </a:r>
            <a:r>
              <a:rPr lang="fr" sz="1400" dirty="0" smtClean="0">
                <a:solidFill>
                  <a:schemeClr val="tx1"/>
                </a:solidFill>
                <a:latin typeface="Georgia"/>
                <a:ea typeface="Georgia"/>
                <a:cs typeface="Georgia"/>
                <a:sym typeface="Georgia"/>
              </a:rPr>
              <a:t>Roi Richard</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parti pour les Croisades en Terre Sainte. Comme son frère, c'est un lion, mais il n'a pas sa carrure. Maigre et sans crinière, il n'a pas la stature d'un roi. Il a toujours été jaloux de son frère, que sa mère a toujours préféré à lui. L'évocation de sa mère provoque d'ailleurs chez lui pleurnicheries et colère, et il se met à sucer son pouce comme un enfant.</a:t>
            </a:r>
          </a:p>
          <a:p>
            <a:pPr lvl="0" algn="just" rtl="0">
              <a:lnSpc>
                <a:spcPct val="115000"/>
              </a:lnSpc>
              <a:spcBef>
                <a:spcPts val="0"/>
              </a:spcBef>
              <a:buNone/>
            </a:pPr>
            <a:r>
              <a:rPr lang="fr" sz="1400" dirty="0">
                <a:solidFill>
                  <a:srgbClr val="000000"/>
                </a:solidFill>
                <a:latin typeface="Georgia"/>
                <a:ea typeface="Georgia"/>
                <a:cs typeface="Georgia"/>
                <a:sym typeface="Georgia"/>
              </a:rPr>
              <a:t>Toujours accompagné de son fidèle conseiller </a:t>
            </a:r>
            <a:r>
              <a:rPr lang="fr" sz="1400" dirty="0" smtClean="0">
                <a:solidFill>
                  <a:schemeClr val="tx1"/>
                </a:solidFill>
                <a:latin typeface="Georgia"/>
                <a:ea typeface="Georgia"/>
                <a:cs typeface="Georgia"/>
                <a:sym typeface="Georgia"/>
              </a:rPr>
              <a:t>Triste Sire</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qu'il surnomme Persifleur, le Prince Jean est obsédé par le pouvoir, la puissance et l'argent. Sa devise est de "</a:t>
            </a:r>
            <a:r>
              <a:rPr lang="fr" sz="1400" i="1" dirty="0">
                <a:solidFill>
                  <a:srgbClr val="000000"/>
                </a:solidFill>
                <a:latin typeface="Georgia"/>
                <a:ea typeface="Georgia"/>
                <a:cs typeface="Georgia"/>
                <a:sym typeface="Georgia"/>
              </a:rPr>
              <a:t>voler les pauvres pour nourrir les riches</a:t>
            </a:r>
            <a:r>
              <a:rPr lang="fr" sz="1400" dirty="0">
                <a:solidFill>
                  <a:srgbClr val="000000"/>
                </a:solidFill>
                <a:latin typeface="Georgia"/>
                <a:ea typeface="Georgia"/>
                <a:cs typeface="Georgia"/>
                <a:sym typeface="Georgia"/>
              </a:rPr>
              <a:t>", et pour cela, il impose de lourdes taxes à ses sujets.</a:t>
            </a:r>
          </a:p>
          <a:p>
            <a:endParaRPr lang="fr" sz="1400" dirty="0">
              <a:solidFill>
                <a:srgbClr val="000000"/>
              </a:solidFill>
              <a:latin typeface="Georgia"/>
              <a:ea typeface="Georgia"/>
              <a:cs typeface="Georgia"/>
              <a:sym typeface="Georgia"/>
            </a:endParaRPr>
          </a:p>
        </p:txBody>
      </p:sp>
      <p:sp>
        <p:nvSpPr>
          <p:cNvPr id="100" name="Shape 100"/>
          <p:cNvSpPr/>
          <p:nvPr/>
        </p:nvSpPr>
        <p:spPr>
          <a:xfrm rot="301302">
            <a:off x="461394" y="2492691"/>
            <a:ext cx="3986110" cy="3182716"/>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1000"/>
                                        <p:tgtEl>
                                          <p:spTgt spid="10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Triste Sire</a:t>
            </a:r>
          </a:p>
        </p:txBody>
      </p:sp>
      <p:sp>
        <p:nvSpPr>
          <p:cNvPr id="106" name="Shape 106"/>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107" name="Shape 107"/>
          <p:cNvSpPr txBox="1">
            <a:spLocks noGrp="1"/>
          </p:cNvSpPr>
          <p:nvPr>
            <p:ph type="body" idx="2"/>
          </p:nvPr>
        </p:nvSpPr>
        <p:spPr>
          <a:xfrm>
            <a:off x="4761353" y="1600200"/>
            <a:ext cx="3925500" cy="5407604"/>
          </a:xfrm>
          <a:prstGeom prst="rect">
            <a:avLst/>
          </a:prstGeom>
        </p:spPr>
        <p:txBody>
          <a:bodyPr lIns="91425" tIns="91425" rIns="91425" bIns="91425" anchor="t" anchorCtr="0">
            <a:spAutoFit/>
          </a:bodyPr>
          <a:lstStyle/>
          <a:p>
            <a:pPr lvl="0" algn="just" rtl="0">
              <a:lnSpc>
                <a:spcPct val="115000"/>
              </a:lnSpc>
              <a:spcBef>
                <a:spcPts val="0"/>
              </a:spcBef>
              <a:buNone/>
            </a:pPr>
            <a:r>
              <a:rPr lang="fr" sz="1400" dirty="0">
                <a:solidFill>
                  <a:srgbClr val="000000"/>
                </a:solidFill>
                <a:latin typeface="Georgia"/>
                <a:ea typeface="Georgia"/>
                <a:cs typeface="Georgia"/>
                <a:sym typeface="Georgia"/>
              </a:rPr>
              <a:t>Triste Sire est le conseiller du </a:t>
            </a:r>
            <a:r>
              <a:rPr lang="fr" sz="1400" dirty="0" smtClean="0">
                <a:solidFill>
                  <a:schemeClr val="tx1"/>
                </a:solidFill>
                <a:latin typeface="Georgia"/>
                <a:ea typeface="Georgia"/>
                <a:cs typeface="Georgia"/>
                <a:sym typeface="Georgia"/>
              </a:rPr>
              <a:t>Prince Jean</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dans </a:t>
            </a:r>
            <a:r>
              <a:rPr lang="fr" sz="1400" i="1" dirty="0">
                <a:solidFill>
                  <a:srgbClr val="000000"/>
                </a:solidFill>
                <a:latin typeface="Georgia"/>
                <a:ea typeface="Georgia"/>
                <a:cs typeface="Georgia"/>
                <a:sym typeface="Georgia"/>
              </a:rPr>
              <a:t>Robin des Bois</a:t>
            </a:r>
            <a:r>
              <a:rPr lang="fr" sz="1400" dirty="0">
                <a:solidFill>
                  <a:srgbClr val="000000"/>
                </a:solidFill>
                <a:latin typeface="Georgia"/>
                <a:ea typeface="Georgia"/>
                <a:cs typeface="Georgia"/>
                <a:sym typeface="Georgia"/>
              </a:rPr>
              <a:t>. C'est un serpent vêtu d'une cape et d'un chapeau à plume, qui possède le don d'hypnotisme. C'est d'ailleurs lui qui a convaincu le </a:t>
            </a:r>
            <a:r>
              <a:rPr lang="fr" sz="1400" dirty="0" smtClean="0">
                <a:solidFill>
                  <a:schemeClr val="tx1"/>
                </a:solidFill>
                <a:latin typeface="Georgia"/>
                <a:ea typeface="Georgia"/>
                <a:cs typeface="Georgia"/>
                <a:sym typeface="Georgia"/>
              </a:rPr>
              <a:t>Roi Richard </a:t>
            </a:r>
            <a:r>
              <a:rPr lang="fr" sz="1400" dirty="0" smtClean="0">
                <a:solidFill>
                  <a:srgbClr val="000000"/>
                </a:solidFill>
                <a:latin typeface="Georgia"/>
                <a:ea typeface="Georgia"/>
                <a:cs typeface="Georgia"/>
                <a:sym typeface="Georgia"/>
              </a:rPr>
              <a:t>de </a:t>
            </a:r>
            <a:r>
              <a:rPr lang="fr" sz="1400" dirty="0">
                <a:solidFill>
                  <a:srgbClr val="000000"/>
                </a:solidFill>
                <a:latin typeface="Georgia"/>
                <a:ea typeface="Georgia"/>
                <a:cs typeface="Georgia"/>
                <a:sym typeface="Georgia"/>
              </a:rPr>
              <a:t>partir en croisade, laissant ainsi la couronne à son frère le Prince Jean.</a:t>
            </a:r>
          </a:p>
          <a:p>
            <a:pPr lvl="0" algn="just" rtl="0">
              <a:lnSpc>
                <a:spcPct val="115000"/>
              </a:lnSpc>
              <a:spcBef>
                <a:spcPts val="0"/>
              </a:spcBef>
              <a:buNone/>
            </a:pPr>
            <a:r>
              <a:rPr lang="fr" sz="1400" dirty="0">
                <a:solidFill>
                  <a:srgbClr val="000000"/>
                </a:solidFill>
                <a:latin typeface="Georgia"/>
                <a:ea typeface="Georgia"/>
                <a:cs typeface="Georgia"/>
                <a:sym typeface="Georgia"/>
              </a:rPr>
              <a:t>Surnommé "Persifleur" par son maître, notamment parce qu'il ne fait que siffler dans ses oreilles avec sa langue, Triste Sire est un personnage craintif. S'il conseille le Prince Jean, il craint aussi ses colères et ses violences. Nombre de fois, il est frappé, noué et poursuivi par le souverain.</a:t>
            </a: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p:txBody>
      </p:sp>
      <p:sp>
        <p:nvSpPr>
          <p:cNvPr id="108" name="Shape 108"/>
          <p:cNvSpPr/>
          <p:nvPr/>
        </p:nvSpPr>
        <p:spPr>
          <a:xfrm rot="318154">
            <a:off x="459774" y="2476750"/>
            <a:ext cx="3989350" cy="3040861"/>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500" fill="hold"/>
                                        <p:tgtEl>
                                          <p:spTgt spid="105"/>
                                        </p:tgtEl>
                                        <p:attrNameLst>
                                          <p:attrName>r</p:attrName>
                                        </p:attrNameLst>
                                      </p:cBhvr>
                                    </p:animRot>
                                  </p:childTnLst>
                                </p:cTn>
                              </p:par>
                              <p:par>
                                <p:cTn id="7" presetID="8" presetClass="emph" presetSubtype="0" fill="hold" nodeType="withEffect">
                                  <p:stCondLst>
                                    <p:cond delay="0"/>
                                  </p:stCondLst>
                                  <p:childTnLst>
                                    <p:animRot by="-21600000">
                                      <p:cBhvr>
                                        <p:cTn id="8" dur="1500" fill="hold"/>
                                        <p:tgtEl>
                                          <p:spTgt spid="108"/>
                                        </p:tgtEl>
                                        <p:attrNameLst>
                                          <p:attrName>r</p:attrName>
                                        </p:attrNameLst>
                                      </p:cBhvr>
                                    </p:animRot>
                                  </p:childTnLst>
                                </p:cTn>
                              </p:par>
                              <p:par>
                                <p:cTn id="9" presetID="8" presetClass="emph" presetSubtype="0" fill="hold" nodeType="withEffect">
                                  <p:stCondLst>
                                    <p:cond delay="0"/>
                                  </p:stCondLst>
                                  <p:childTnLst>
                                    <p:animRot by="-21600000">
                                      <p:cBhvr>
                                        <p:cTn id="10" dur="1000" fill="hold"/>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Sheriff de Nottingham</a:t>
            </a:r>
          </a:p>
        </p:txBody>
      </p:sp>
      <p:sp>
        <p:nvSpPr>
          <p:cNvPr id="114" name="Shape 114"/>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115" name="Shape 115"/>
          <p:cNvSpPr txBox="1">
            <a:spLocks noGrp="1"/>
          </p:cNvSpPr>
          <p:nvPr>
            <p:ph type="body" idx="2"/>
          </p:nvPr>
        </p:nvSpPr>
        <p:spPr>
          <a:xfrm>
            <a:off x="4718491" y="1600200"/>
            <a:ext cx="4053900" cy="4644318"/>
          </a:xfrm>
          <a:prstGeom prst="rect">
            <a:avLst/>
          </a:prstGeom>
        </p:spPr>
        <p:txBody>
          <a:bodyPr lIns="91425" tIns="91425" rIns="91425" bIns="91425" anchor="t" anchorCtr="0">
            <a:spAutoFit/>
          </a:bodyPr>
          <a:lstStyle/>
          <a:p>
            <a:pPr lvl="0" algn="just" rtl="0">
              <a:lnSpc>
                <a:spcPct val="115000"/>
              </a:lnSpc>
              <a:spcBef>
                <a:spcPts val="0"/>
              </a:spcBef>
              <a:buNone/>
            </a:pPr>
            <a:r>
              <a:rPr lang="fr" sz="1400" dirty="0">
                <a:solidFill>
                  <a:srgbClr val="000000"/>
                </a:solidFill>
                <a:latin typeface="Georgia"/>
                <a:ea typeface="Georgia"/>
                <a:cs typeface="Georgia"/>
                <a:sym typeface="Georgia"/>
              </a:rPr>
              <a:t>Le Shérif de Nottingham est un des méchants de </a:t>
            </a:r>
            <a:r>
              <a:rPr lang="fr" sz="1400" i="1" dirty="0">
                <a:solidFill>
                  <a:srgbClr val="000000"/>
                </a:solidFill>
                <a:latin typeface="Georgia"/>
                <a:ea typeface="Georgia"/>
                <a:cs typeface="Georgia"/>
                <a:sym typeface="Georgia"/>
              </a:rPr>
              <a:t>Robin des Bois</a:t>
            </a:r>
            <a:r>
              <a:rPr lang="fr" sz="1400" dirty="0">
                <a:solidFill>
                  <a:srgbClr val="000000"/>
                </a:solidFill>
                <a:latin typeface="Georgia"/>
                <a:ea typeface="Georgia"/>
                <a:cs typeface="Georgia"/>
                <a:sym typeface="Georgia"/>
              </a:rPr>
              <a:t>. Gros loup gris, il arpente les rues de Nottingham pour collecter les lourdes taxes imposées par le </a:t>
            </a:r>
            <a:r>
              <a:rPr lang="fr" sz="1400" dirty="0" smtClean="0">
                <a:solidFill>
                  <a:schemeClr val="tx1"/>
                </a:solidFill>
                <a:latin typeface="Georgia"/>
                <a:ea typeface="Georgia"/>
                <a:cs typeface="Georgia"/>
                <a:sym typeface="Georgia"/>
              </a:rPr>
              <a:t>Prince Jean</a:t>
            </a:r>
            <a:r>
              <a:rPr lang="fr" sz="1400" dirty="0" smtClean="0">
                <a:solidFill>
                  <a:srgbClr val="000000"/>
                </a:solidFill>
                <a:latin typeface="Georgia"/>
                <a:ea typeface="Georgia"/>
                <a:cs typeface="Georgia"/>
                <a:sym typeface="Georgia"/>
              </a:rPr>
              <a:t>aux </a:t>
            </a:r>
            <a:r>
              <a:rPr lang="fr" sz="1400" dirty="0">
                <a:solidFill>
                  <a:srgbClr val="000000"/>
                </a:solidFill>
                <a:latin typeface="Georgia"/>
                <a:ea typeface="Georgia"/>
                <a:cs typeface="Georgia"/>
                <a:sym typeface="Georgia"/>
              </a:rPr>
              <a:t>pauvres habitants. D'ailleurs, peu de pièces échappent au Shérif, qui entend le moindre petit tintement de métal. Peu importe à qui appartient la pièce, elle doit finir dans sa poche. Le Shérif n'a pas d'état d'âme à voler le cadeau d'anniversaire du petit </a:t>
            </a:r>
            <a:r>
              <a:rPr lang="fr" sz="1400" dirty="0" smtClean="0">
                <a:solidFill>
                  <a:schemeClr val="tx1"/>
                </a:solidFill>
                <a:latin typeface="Georgia"/>
                <a:ea typeface="Georgia"/>
                <a:cs typeface="Georgia"/>
                <a:sym typeface="Georgia"/>
              </a:rPr>
              <a:t>Bobby</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l'argent de la quête dans l'église de </a:t>
            </a:r>
            <a:r>
              <a:rPr lang="fr" sz="1400" dirty="0" smtClean="0">
                <a:solidFill>
                  <a:schemeClr val="tx1"/>
                </a:solidFill>
                <a:latin typeface="Georgia"/>
                <a:ea typeface="Georgia"/>
                <a:cs typeface="Georgia"/>
                <a:sym typeface="Georgia"/>
              </a:rPr>
              <a:t>Frère Tuck</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Si le Shérif est le collecteur des taxes,c'est aussi le responsable de la prison de Nottingham. Il est assisté par les deux vautours </a:t>
            </a:r>
            <a:r>
              <a:rPr lang="fr" sz="1400" dirty="0" smtClean="0">
                <a:solidFill>
                  <a:schemeClr val="tx1"/>
                </a:solidFill>
                <a:latin typeface="Georgia"/>
                <a:ea typeface="Georgia"/>
                <a:cs typeface="Georgia"/>
                <a:sym typeface="Georgia"/>
              </a:rPr>
              <a:t>Pendard et Niquedouille</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plutôt bêtes. Mais s'il est difficile de berner le Shérif, le seul qui lui échappe toujours est </a:t>
            </a:r>
            <a:r>
              <a:rPr lang="fr" sz="1400" dirty="0" smtClean="0">
                <a:solidFill>
                  <a:schemeClr val="tx1"/>
                </a:solidFill>
                <a:latin typeface="Georgia"/>
                <a:ea typeface="Georgia"/>
                <a:cs typeface="Georgia"/>
                <a:sym typeface="Georgia"/>
              </a:rPr>
              <a:t>Robin des Bois</a:t>
            </a:r>
            <a:endParaRPr lang="fr" sz="1400" b="1" dirty="0">
              <a:solidFill>
                <a:schemeClr val="tx1"/>
              </a:solidFill>
            </a:endParaRPr>
          </a:p>
        </p:txBody>
      </p:sp>
      <p:sp>
        <p:nvSpPr>
          <p:cNvPr id="116" name="Shape 116"/>
          <p:cNvSpPr/>
          <p:nvPr/>
        </p:nvSpPr>
        <p:spPr>
          <a:xfrm rot="293580">
            <a:off x="464891" y="2479804"/>
            <a:ext cx="3979117" cy="3208490"/>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1000"/>
                                        <p:tgtEl>
                                          <p:spTgt spid="116"/>
                                        </p:tgtEl>
                                      </p:cBhvr>
                                    </p:animEffect>
                                  </p:childTnLst>
                                </p:cTn>
                              </p:par>
                              <p:par>
                                <p:cTn id="11" presetID="10"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Pendard et Niquedouille </a:t>
            </a:r>
          </a:p>
        </p:txBody>
      </p:sp>
      <p:sp>
        <p:nvSpPr>
          <p:cNvPr id="122" name="Shape 122"/>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123" name="Shape 123"/>
          <p:cNvSpPr txBox="1">
            <a:spLocks noGrp="1"/>
          </p:cNvSpPr>
          <p:nvPr>
            <p:ph type="body" idx="2"/>
          </p:nvPr>
        </p:nvSpPr>
        <p:spPr>
          <a:xfrm>
            <a:off x="4761300" y="1600200"/>
            <a:ext cx="3925500" cy="5115216"/>
          </a:xfrm>
          <a:prstGeom prst="rect">
            <a:avLst/>
          </a:prstGeom>
        </p:spPr>
        <p:txBody>
          <a:bodyPr lIns="91425" tIns="91425" rIns="91425" bIns="91425" anchor="t" anchorCtr="0">
            <a:spAutoFit/>
          </a:bodyPr>
          <a:lstStyle/>
          <a:p>
            <a:pPr lvl="0" algn="just" rtl="0">
              <a:lnSpc>
                <a:spcPct val="115000"/>
              </a:lnSpc>
              <a:spcBef>
                <a:spcPts val="0"/>
              </a:spcBef>
              <a:buNone/>
            </a:pPr>
            <a:r>
              <a:rPr lang="fr" sz="1400" dirty="0">
                <a:solidFill>
                  <a:srgbClr val="000000"/>
                </a:solidFill>
                <a:latin typeface="Georgia"/>
                <a:ea typeface="Georgia"/>
                <a:cs typeface="Georgia"/>
                <a:sym typeface="Georgia"/>
              </a:rPr>
              <a:t>Pendard et Niquedouille sont deux vautours, gardiens de la prison de Nottingham dans </a:t>
            </a:r>
            <a:r>
              <a:rPr lang="fr" sz="1400" i="1" dirty="0">
                <a:solidFill>
                  <a:srgbClr val="000000"/>
                </a:solidFill>
                <a:latin typeface="Georgia"/>
                <a:ea typeface="Georgia"/>
                <a:cs typeface="Georgia"/>
                <a:sym typeface="Georgia"/>
              </a:rPr>
              <a:t>Robin des Bois</a:t>
            </a:r>
            <a:r>
              <a:rPr lang="fr" sz="1400" dirty="0">
                <a:solidFill>
                  <a:srgbClr val="000000"/>
                </a:solidFill>
                <a:latin typeface="Georgia"/>
                <a:ea typeface="Georgia"/>
                <a:cs typeface="Georgia"/>
                <a:sym typeface="Georgia"/>
              </a:rPr>
              <a:t>. Tous les deux vêtus d'une cape mauve et dotés d'un gros bec rose, ils obéissent aux ordres du </a:t>
            </a:r>
            <a:r>
              <a:rPr lang="fr" sz="1400" dirty="0" smtClean="0">
                <a:solidFill>
                  <a:schemeClr val="tx1"/>
                </a:solidFill>
                <a:latin typeface="Georgia"/>
                <a:ea typeface="Georgia"/>
                <a:cs typeface="Georgia"/>
                <a:sym typeface="Georgia"/>
              </a:rPr>
              <a:t>Shérif de Nottingham</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qui fait enfermer tous les habitants de la ville incapables de payer les taxes exorbitantes imposées par le </a:t>
            </a:r>
            <a:r>
              <a:rPr lang="fr" sz="1400" dirty="0" smtClean="0">
                <a:solidFill>
                  <a:schemeClr val="tx1"/>
                </a:solidFill>
                <a:latin typeface="Georgia"/>
                <a:ea typeface="Georgia"/>
                <a:cs typeface="Georgia"/>
                <a:sym typeface="Georgia"/>
              </a:rPr>
              <a:t>Prince Jean</a:t>
            </a:r>
            <a:r>
              <a:rPr lang="fr" sz="1400" dirty="0" smtClean="0">
                <a:solidFill>
                  <a:srgbClr val="000000"/>
                </a:solidFill>
                <a:latin typeface="Georgia"/>
                <a:ea typeface="Georgia"/>
                <a:cs typeface="Georgia"/>
                <a:sym typeface="Georgia"/>
              </a:rPr>
              <a:t>. </a:t>
            </a:r>
            <a:endParaRPr lang="fr" sz="1400" dirty="0">
              <a:solidFill>
                <a:srgbClr val="000000"/>
              </a:solidFill>
              <a:latin typeface="Georgia"/>
              <a:ea typeface="Georgia"/>
              <a:cs typeface="Georgia"/>
              <a:sym typeface="Georgia"/>
            </a:endParaRPr>
          </a:p>
          <a:p>
            <a:pPr lvl="0" algn="just" rtl="0">
              <a:lnSpc>
                <a:spcPct val="115000"/>
              </a:lnSpc>
              <a:spcBef>
                <a:spcPts val="0"/>
              </a:spcBef>
              <a:buNone/>
            </a:pPr>
            <a:r>
              <a:rPr lang="fr" sz="1400" dirty="0">
                <a:solidFill>
                  <a:srgbClr val="000000"/>
                </a:solidFill>
                <a:latin typeface="Georgia"/>
                <a:ea typeface="Georgia"/>
                <a:cs typeface="Georgia"/>
                <a:sym typeface="Georgia"/>
              </a:rPr>
              <a:t>Pendard est le moins idiot des deux.                                                                                                                                                            Pendard est un personnage obéissant, toujours prêt à se faire bien voir auprès du Shérif. C'est aussi un garde craintif, qui sent le danger en permanence. </a:t>
            </a: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p:txBody>
      </p:sp>
      <p:sp>
        <p:nvSpPr>
          <p:cNvPr id="124" name="Shape 124"/>
          <p:cNvSpPr/>
          <p:nvPr/>
        </p:nvSpPr>
        <p:spPr>
          <a:xfrm rot="346749">
            <a:off x="457200" y="2515412"/>
            <a:ext cx="3974703" cy="3413836"/>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p:tgtEl>
                                          <p:spTgt spid="121"/>
                                        </p:tgtEl>
                                        <p:attrNameLst>
                                          <p:attrName>ppt_w</p:attrName>
                                        </p:attrNameLst>
                                      </p:cBhvr>
                                      <p:tavLst>
                                        <p:tav tm="0">
                                          <p:val>
                                            <p:strVal val="0"/>
                                          </p:val>
                                        </p:tav>
                                        <p:tav tm="100000">
                                          <p:val>
                                            <p:strVal val="#ppt_w"/>
                                          </p:val>
                                        </p:tav>
                                      </p:tavLst>
                                    </p:anim>
                                    <p:anim calcmode="lin" valueType="num">
                                      <p:cBhvr additive="base">
                                        <p:cTn id="8" dur="1000"/>
                                        <p:tgtEl>
                                          <p:spTgt spid="12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1000"/>
                                        <p:tgtEl>
                                          <p:spTgt spid="124"/>
                                        </p:tgtEl>
                                        <p:attrNameLst>
                                          <p:attrName>ppt_w</p:attrName>
                                        </p:attrNameLst>
                                      </p:cBhvr>
                                      <p:tavLst>
                                        <p:tav tm="0">
                                          <p:val>
                                            <p:strVal val="0"/>
                                          </p:val>
                                        </p:tav>
                                        <p:tav tm="100000">
                                          <p:val>
                                            <p:strVal val="#ppt_w"/>
                                          </p:val>
                                        </p:tav>
                                      </p:tavLst>
                                    </p:anim>
                                    <p:anim calcmode="lin" valueType="num">
                                      <p:cBhvr additive="base">
                                        <p:cTn id="12" dur="1000"/>
                                        <p:tgtEl>
                                          <p:spTgt spid="1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Frère Tuck </a:t>
            </a:r>
          </a:p>
        </p:txBody>
      </p:sp>
      <p:sp>
        <p:nvSpPr>
          <p:cNvPr id="130" name="Shape 130"/>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131" name="Shape 131"/>
          <p:cNvSpPr txBox="1">
            <a:spLocks noGrp="1"/>
          </p:cNvSpPr>
          <p:nvPr>
            <p:ph type="body" idx="2"/>
          </p:nvPr>
        </p:nvSpPr>
        <p:spPr>
          <a:xfrm>
            <a:off x="4675641" y="1514071"/>
            <a:ext cx="4154099" cy="4871688"/>
          </a:xfrm>
          <a:prstGeom prst="rect">
            <a:avLst/>
          </a:prstGeom>
        </p:spPr>
        <p:txBody>
          <a:bodyPr lIns="91425" tIns="91425" rIns="91425" bIns="91425" anchor="t" anchorCtr="0">
            <a:spAutoFit/>
          </a:bodyPr>
          <a:lstStyle/>
          <a:p>
            <a:pPr lvl="0" algn="just" rtl="0">
              <a:lnSpc>
                <a:spcPct val="115000"/>
              </a:lnSpc>
              <a:spcBef>
                <a:spcPts val="0"/>
              </a:spcBef>
              <a:buNone/>
            </a:pPr>
            <a:r>
              <a:rPr lang="fr" sz="1400" dirty="0">
                <a:solidFill>
                  <a:srgbClr val="000000"/>
                </a:solidFill>
                <a:latin typeface="Georgia"/>
                <a:ea typeface="Georgia"/>
                <a:cs typeface="Georgia"/>
                <a:sym typeface="Georgia"/>
              </a:rPr>
              <a:t>Surnommé "le petit frère des pauvres" par le </a:t>
            </a:r>
            <a:r>
              <a:rPr lang="fr" sz="1400" dirty="0" smtClean="0">
                <a:solidFill>
                  <a:schemeClr val="tx1"/>
                </a:solidFill>
                <a:latin typeface="Georgia"/>
                <a:ea typeface="Georgia"/>
                <a:cs typeface="Georgia"/>
                <a:sym typeface="Georgia"/>
              </a:rPr>
              <a:t>Shérif de Nottingham</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Frère Tuck est un blaireau, prêtre de Nottingham, dans </a:t>
            </a:r>
            <a:r>
              <a:rPr lang="fr" sz="1400" i="1" dirty="0">
                <a:solidFill>
                  <a:srgbClr val="000000"/>
                </a:solidFill>
                <a:latin typeface="Georgia"/>
                <a:ea typeface="Georgia"/>
                <a:cs typeface="Georgia"/>
                <a:sym typeface="Georgia"/>
              </a:rPr>
              <a:t>Robin des Bois</a:t>
            </a:r>
            <a:r>
              <a:rPr lang="fr" sz="1400" dirty="0">
                <a:solidFill>
                  <a:srgbClr val="000000"/>
                </a:solidFill>
                <a:latin typeface="Georgia"/>
                <a:ea typeface="Georgia"/>
                <a:cs typeface="Georgia"/>
                <a:sym typeface="Georgia"/>
              </a:rPr>
              <a:t>. Il dirige l'Église de la petite bourgade, et tente d'aider les plus démunis en leur livrant des petits sacs de pièces récupérés </a:t>
            </a:r>
            <a:r>
              <a:rPr lang="fr" sz="1400" dirty="0" smtClean="0">
                <a:solidFill>
                  <a:srgbClr val="000000"/>
                </a:solidFill>
                <a:latin typeface="Georgia"/>
                <a:ea typeface="Georgia"/>
                <a:cs typeface="Georgia"/>
                <a:sym typeface="Georgia"/>
              </a:rPr>
              <a:t>par Robin. </a:t>
            </a:r>
            <a:r>
              <a:rPr lang="fr" sz="1400" dirty="0">
                <a:solidFill>
                  <a:srgbClr val="000000"/>
                </a:solidFill>
                <a:latin typeface="Georgia"/>
                <a:ea typeface="Georgia"/>
                <a:cs typeface="Georgia"/>
                <a:sym typeface="Georgia"/>
              </a:rPr>
              <a:t>Mais les temps sont durs et le Shérif est toujours là pour récupérer les pièces, ce qui agace Frère Tuck, révolté contre la cruauté du </a:t>
            </a:r>
            <a:r>
              <a:rPr lang="fr" sz="1400" dirty="0" smtClean="0">
                <a:solidFill>
                  <a:schemeClr val="tx1"/>
                </a:solidFill>
                <a:latin typeface="Georgia"/>
                <a:ea typeface="Georgia"/>
                <a:cs typeface="Georgia"/>
                <a:sym typeface="Georgia"/>
              </a:rPr>
              <a:t>Prinvce Jean </a:t>
            </a:r>
            <a:r>
              <a:rPr lang="fr" sz="1400" dirty="0" smtClean="0">
                <a:solidFill>
                  <a:srgbClr val="000000"/>
                </a:solidFill>
                <a:latin typeface="Georgia"/>
                <a:ea typeface="Georgia"/>
                <a:cs typeface="Georgia"/>
                <a:sym typeface="Georgia"/>
              </a:rPr>
              <a:t>envers </a:t>
            </a:r>
            <a:r>
              <a:rPr lang="fr" sz="1400" dirty="0">
                <a:solidFill>
                  <a:srgbClr val="000000"/>
                </a:solidFill>
                <a:latin typeface="Georgia"/>
                <a:ea typeface="Georgia"/>
                <a:cs typeface="Georgia"/>
                <a:sym typeface="Georgia"/>
              </a:rPr>
              <a:t>ses sujets.</a:t>
            </a:r>
          </a:p>
          <a:p>
            <a:pPr lvl="0" algn="just" rtl="0">
              <a:lnSpc>
                <a:spcPct val="115000"/>
              </a:lnSpc>
              <a:spcBef>
                <a:spcPts val="0"/>
              </a:spcBef>
              <a:buNone/>
            </a:pPr>
            <a:r>
              <a:rPr lang="fr" sz="1400" dirty="0">
                <a:solidFill>
                  <a:srgbClr val="000000"/>
                </a:solidFill>
                <a:latin typeface="Georgia"/>
                <a:ea typeface="Georgia"/>
                <a:cs typeface="Georgia"/>
                <a:sym typeface="Georgia"/>
              </a:rPr>
              <a:t>Frère Tuck peut être un personnage drôle, qui prend plaisir à se moquer du pouvoir.  </a:t>
            </a:r>
          </a:p>
          <a:p>
            <a:pPr lvl="0" algn="just" rtl="0">
              <a:lnSpc>
                <a:spcPct val="115000"/>
              </a:lnSpc>
              <a:spcBef>
                <a:spcPts val="0"/>
              </a:spcBef>
              <a:buNone/>
            </a:pPr>
            <a:r>
              <a:rPr lang="fr" sz="1400" dirty="0">
                <a:solidFill>
                  <a:srgbClr val="000000"/>
                </a:solidFill>
                <a:latin typeface="Georgia"/>
                <a:ea typeface="Georgia"/>
                <a:cs typeface="Georgia"/>
                <a:sym typeface="Georgia"/>
              </a:rPr>
              <a:t>Après une colère mémorable contre le Shérif, il est arrêté pour "haute trahison envers la couronne", il est envoyé en prison et condamné à mort. Il doit être pendu à l'aube, mais Robin des Bois intervient pendant la nuit pour le libérer, lui ainsi que tous les autres habitants de Nottingham.  </a:t>
            </a:r>
            <a:r>
              <a:rPr lang="fr" sz="1400" dirty="0">
                <a:solidFill>
                  <a:srgbClr val="CC0000"/>
                </a:solidFill>
                <a:latin typeface="Georgia"/>
                <a:ea typeface="Georgia"/>
                <a:cs typeface="Georgia"/>
                <a:sym typeface="Georgia"/>
              </a:rPr>
              <a:t> </a:t>
            </a:r>
          </a:p>
        </p:txBody>
      </p:sp>
      <p:sp>
        <p:nvSpPr>
          <p:cNvPr id="132" name="Shape 132"/>
          <p:cNvSpPr/>
          <p:nvPr/>
        </p:nvSpPr>
        <p:spPr>
          <a:xfrm rot="267912">
            <a:off x="457200" y="2414149"/>
            <a:ext cx="4024740" cy="3317286"/>
          </a:xfrm>
          <a:prstGeom prst="rect">
            <a:avLst/>
          </a:prstGeom>
          <a:blipFill>
            <a:blip r:embed="rId3"/>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Adam de la Halle </a:t>
            </a:r>
          </a:p>
        </p:txBody>
      </p:sp>
      <p:sp>
        <p:nvSpPr>
          <p:cNvPr id="138" name="Shape 138"/>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139" name="Shape 139"/>
          <p:cNvSpPr txBox="1">
            <a:spLocks noGrp="1"/>
          </p:cNvSpPr>
          <p:nvPr>
            <p:ph type="body" idx="2"/>
          </p:nvPr>
        </p:nvSpPr>
        <p:spPr>
          <a:xfrm>
            <a:off x="4601117" y="1538906"/>
            <a:ext cx="4038599" cy="4201120"/>
          </a:xfrm>
          <a:prstGeom prst="rect">
            <a:avLst/>
          </a:prstGeom>
        </p:spPr>
        <p:txBody>
          <a:bodyPr lIns="91425" tIns="91425" rIns="91425" bIns="91425" anchor="t" anchorCtr="0">
            <a:spAutoFit/>
          </a:bodyPr>
          <a:lstStyle/>
          <a:p>
            <a:pPr lvl="0" rtl="0">
              <a:buNone/>
            </a:pPr>
            <a:r>
              <a:rPr lang="fr" sz="1800" dirty="0">
                <a:solidFill>
                  <a:srgbClr val="000000"/>
                </a:solidFill>
                <a:latin typeface="Times New Roman"/>
                <a:ea typeface="Times New Roman"/>
                <a:cs typeface="Times New Roman"/>
                <a:sym typeface="Times New Roman"/>
              </a:rPr>
              <a:t>Adam de la Halle </a:t>
            </a:r>
            <a:r>
              <a:rPr lang="fr" sz="1800" dirty="0" smtClean="0">
                <a:solidFill>
                  <a:srgbClr val="000000"/>
                </a:solidFill>
                <a:latin typeface="Times New Roman"/>
                <a:ea typeface="Times New Roman"/>
                <a:cs typeface="Times New Roman"/>
                <a:sym typeface="Times New Roman"/>
              </a:rPr>
              <a:t>est </a:t>
            </a:r>
            <a:r>
              <a:rPr lang="fr" sz="1800" dirty="0">
                <a:solidFill>
                  <a:srgbClr val="000000"/>
                </a:solidFill>
                <a:latin typeface="Times New Roman"/>
                <a:ea typeface="Times New Roman"/>
                <a:cs typeface="Times New Roman"/>
                <a:sym typeface="Times New Roman"/>
              </a:rPr>
              <a:t>le narrateur de Robin des Bois.</a:t>
            </a:r>
          </a:p>
          <a:p>
            <a:pPr lvl="0" rtl="0">
              <a:buNone/>
            </a:pPr>
            <a:r>
              <a:rPr lang="fr" sz="1800" dirty="0">
                <a:solidFill>
                  <a:srgbClr val="000000"/>
                </a:solidFill>
                <a:latin typeface="Times New Roman"/>
                <a:ea typeface="Times New Roman"/>
                <a:cs typeface="Times New Roman"/>
                <a:sym typeface="Times New Roman"/>
              </a:rPr>
              <a:t>Il se définit lui même comme un chanteur d'histoire</a:t>
            </a:r>
          </a:p>
          <a:p>
            <a:endParaRPr lang="fr" sz="1800" dirty="0">
              <a:solidFill>
                <a:srgbClr val="000000"/>
              </a:solidFill>
              <a:latin typeface="Times New Roman"/>
              <a:ea typeface="Times New Roman"/>
              <a:cs typeface="Times New Roman"/>
              <a:sym typeface="Times New Roman"/>
            </a:endParaRPr>
          </a:p>
          <a:p>
            <a:endParaRPr lang="fr" sz="1800" dirty="0">
              <a:solidFill>
                <a:srgbClr val="000000"/>
              </a:solidFill>
              <a:latin typeface="Times New Roman"/>
              <a:ea typeface="Times New Roman"/>
              <a:cs typeface="Times New Roman"/>
              <a:sym typeface="Times New Roman"/>
            </a:endParaRPr>
          </a:p>
          <a:p>
            <a:endParaRPr lang="fr" sz="1800" dirty="0">
              <a:solidFill>
                <a:srgbClr val="000000"/>
              </a:solidFill>
              <a:latin typeface="Times New Roman"/>
              <a:ea typeface="Times New Roman"/>
              <a:cs typeface="Times New Roman"/>
              <a:sym typeface="Times New Roman"/>
            </a:endParaRPr>
          </a:p>
          <a:p>
            <a:endParaRPr lang="fr" sz="1800" dirty="0">
              <a:solidFill>
                <a:srgbClr val="000000"/>
              </a:solidFill>
              <a:latin typeface="Times New Roman"/>
              <a:ea typeface="Times New Roman"/>
              <a:cs typeface="Times New Roman"/>
              <a:sym typeface="Times New Roman"/>
            </a:endParaRPr>
          </a:p>
          <a:p>
            <a:endParaRPr lang="fr" sz="1800" dirty="0">
              <a:solidFill>
                <a:srgbClr val="000000"/>
              </a:solidFill>
              <a:latin typeface="Times New Roman"/>
              <a:ea typeface="Times New Roman"/>
              <a:cs typeface="Times New Roman"/>
              <a:sym typeface="Times New Roman"/>
            </a:endParaRPr>
          </a:p>
          <a:p>
            <a:endParaRPr lang="fr" sz="1800" dirty="0">
              <a:solidFill>
                <a:srgbClr val="000000"/>
              </a:solidFill>
              <a:latin typeface="Times New Roman"/>
              <a:ea typeface="Times New Roman"/>
              <a:cs typeface="Times New Roman"/>
              <a:sym typeface="Times New Roman"/>
            </a:endParaRPr>
          </a:p>
          <a:p>
            <a:endParaRPr lang="fr" sz="1800" dirty="0">
              <a:solidFill>
                <a:srgbClr val="000000"/>
              </a:solidFill>
              <a:latin typeface="Times New Roman"/>
              <a:ea typeface="Times New Roman"/>
              <a:cs typeface="Times New Roman"/>
              <a:sym typeface="Times New Roman"/>
            </a:endParaRPr>
          </a:p>
          <a:p>
            <a:endParaRPr lang="fr" sz="1800" dirty="0">
              <a:solidFill>
                <a:srgbClr val="000000"/>
              </a:solidFill>
              <a:latin typeface="Times New Roman"/>
              <a:ea typeface="Times New Roman"/>
              <a:cs typeface="Times New Roman"/>
              <a:sym typeface="Times New Roman"/>
            </a:endParaRPr>
          </a:p>
        </p:txBody>
      </p:sp>
      <p:sp>
        <p:nvSpPr>
          <p:cNvPr id="140" name="Shape 140"/>
          <p:cNvSpPr/>
          <p:nvPr/>
        </p:nvSpPr>
        <p:spPr>
          <a:xfrm rot="346925">
            <a:off x="457200" y="2433137"/>
            <a:ext cx="4001761" cy="3024177"/>
          </a:xfrm>
          <a:prstGeom prst="rect">
            <a:avLst/>
          </a:prstGeom>
          <a:blipFill>
            <a:blip r:embed="rId3"/>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rot="-25565">
            <a:off x="706445" y="246563"/>
            <a:ext cx="8229527" cy="1143030"/>
          </a:xfrm>
          <a:prstGeom prst="rect">
            <a:avLst/>
          </a:prstGeom>
        </p:spPr>
        <p:txBody>
          <a:bodyPr lIns="91425" tIns="91425" rIns="91425" bIns="91425" anchor="b" anchorCtr="0">
            <a:spAutoFit/>
          </a:bodyPr>
          <a:lstStyle/>
          <a:p>
            <a:pPr algn="ctr">
              <a:buNone/>
            </a:pPr>
            <a:r>
              <a:rPr lang="fr"/>
              <a:t>A Nottingham raconté par Adam de la Halle  </a:t>
            </a:r>
          </a:p>
        </p:txBody>
      </p:sp>
      <p:sp>
        <p:nvSpPr>
          <p:cNvPr id="146" name="Shape 146"/>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147" name="Shape 147">
            <a:hlinkClick r:id="rId3"/>
          </p:cNvPr>
          <p:cNvSpPr/>
          <p:nvPr/>
        </p:nvSpPr>
        <p:spPr>
          <a:xfrm>
            <a:off x="1933314" y="1745032"/>
            <a:ext cx="5518686" cy="4138267"/>
          </a:xfrm>
          <a:prstGeom prst="rect">
            <a:avLst/>
          </a:prstGeom>
          <a:blipFill>
            <a:blip r:embed="rId4"/>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Habitants de Nottingham </a:t>
            </a:r>
          </a:p>
        </p:txBody>
      </p:sp>
      <p:sp>
        <p:nvSpPr>
          <p:cNvPr id="153" name="Shape 153"/>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154" name="Shape 154"/>
          <p:cNvSpPr txBox="1">
            <a:spLocks noGrp="1"/>
          </p:cNvSpPr>
          <p:nvPr>
            <p:ph type="body" idx="2"/>
          </p:nvPr>
        </p:nvSpPr>
        <p:spPr>
          <a:xfrm>
            <a:off x="4761353" y="1600200"/>
            <a:ext cx="3925500" cy="5496859"/>
          </a:xfrm>
          <a:prstGeom prst="rect">
            <a:avLst/>
          </a:prstGeom>
        </p:spPr>
        <p:txBody>
          <a:bodyPr lIns="91425" tIns="91425" rIns="91425" bIns="91425" anchor="t" anchorCtr="0">
            <a:spAutoFit/>
          </a:bodyPr>
          <a:lstStyle/>
          <a:p>
            <a:pPr lvl="0" algn="just" rtl="0">
              <a:lnSpc>
                <a:spcPct val="115000"/>
              </a:lnSpc>
              <a:spcBef>
                <a:spcPts val="0"/>
              </a:spcBef>
              <a:buNone/>
            </a:pPr>
            <a:r>
              <a:rPr lang="fr" sz="1400" dirty="0">
                <a:solidFill>
                  <a:srgbClr val="000000"/>
                </a:solidFill>
                <a:latin typeface="Georgia"/>
                <a:ea typeface="Georgia"/>
                <a:cs typeface="Georgia"/>
                <a:sym typeface="Georgia"/>
              </a:rPr>
              <a:t>Ces paroles chantées par le coq </a:t>
            </a:r>
            <a:r>
              <a:rPr lang="fr" sz="1400" dirty="0" smtClean="0">
                <a:solidFill>
                  <a:schemeClr val="tx1"/>
                </a:solidFill>
                <a:latin typeface="Georgia"/>
                <a:ea typeface="Georgia"/>
                <a:cs typeface="Georgia"/>
                <a:sym typeface="Georgia"/>
              </a:rPr>
              <a:t>Adam de  la  Halle</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traduisent bien la situation de désespoir dans laquelle vivent les habitants de Nottingham, dans </a:t>
            </a:r>
            <a:r>
              <a:rPr lang="fr" sz="1400" i="1" dirty="0">
                <a:solidFill>
                  <a:srgbClr val="000000"/>
                </a:solidFill>
                <a:latin typeface="Georgia"/>
                <a:ea typeface="Georgia"/>
                <a:cs typeface="Georgia"/>
                <a:sym typeface="Georgia"/>
              </a:rPr>
              <a:t>Robin des Bois</a:t>
            </a:r>
            <a:r>
              <a:rPr lang="fr" sz="1400" dirty="0">
                <a:solidFill>
                  <a:srgbClr val="000000"/>
                </a:solidFill>
                <a:latin typeface="Georgia"/>
                <a:ea typeface="Georgia"/>
                <a:cs typeface="Georgia"/>
                <a:sym typeface="Georgia"/>
              </a:rPr>
              <a:t>. La bourgade est peuplée de nombreux personnages secondaires, animaux de différentes espèces, qui sont soumis aux lourdes taxes imposées par le </a:t>
            </a:r>
            <a:r>
              <a:rPr lang="fr" sz="1400" dirty="0" smtClean="0">
                <a:solidFill>
                  <a:schemeClr val="tx1"/>
                </a:solidFill>
                <a:latin typeface="Georgia"/>
                <a:ea typeface="Georgia"/>
                <a:cs typeface="Georgia"/>
                <a:sym typeface="Georgia"/>
              </a:rPr>
              <a:t>Prince Jean</a:t>
            </a:r>
            <a:r>
              <a:rPr lang="fr" sz="1400" dirty="0" smtClean="0">
                <a:solidFill>
                  <a:srgbClr val="000000"/>
                </a:solidFill>
                <a:latin typeface="Georgia"/>
                <a:ea typeface="Georgia"/>
                <a:cs typeface="Georgia"/>
                <a:sym typeface="Georgia"/>
              </a:rPr>
              <a:t>.</a:t>
            </a:r>
            <a:endParaRPr lang="fr" sz="1400" dirty="0">
              <a:solidFill>
                <a:srgbClr val="000000"/>
              </a:solidFill>
              <a:latin typeface="Georgia"/>
              <a:ea typeface="Georgia"/>
              <a:cs typeface="Georgia"/>
              <a:sym typeface="Georgia"/>
            </a:endParaRPr>
          </a:p>
          <a:p>
            <a:pPr lvl="0" algn="just" rtl="0">
              <a:lnSpc>
                <a:spcPct val="115000"/>
              </a:lnSpc>
              <a:spcBef>
                <a:spcPts val="0"/>
              </a:spcBef>
              <a:buNone/>
            </a:pPr>
            <a:r>
              <a:rPr lang="fr" sz="1400" dirty="0">
                <a:solidFill>
                  <a:srgbClr val="000000"/>
                </a:solidFill>
                <a:latin typeface="Georgia"/>
                <a:ea typeface="Georgia"/>
                <a:cs typeface="Georgia"/>
                <a:sym typeface="Georgia"/>
              </a:rPr>
              <a:t>Beaucoup n'ont déjà que peu d'argent pour se nourrir, ils ne peuvent donc payer l"impôt, et finissent en prison, enfermés par le cruel </a:t>
            </a:r>
            <a:r>
              <a:rPr lang="fr" sz="1400" dirty="0" smtClean="0">
                <a:solidFill>
                  <a:schemeClr val="tx1"/>
                </a:solidFill>
                <a:latin typeface="Georgia"/>
                <a:ea typeface="Georgia"/>
                <a:cs typeface="Georgia"/>
                <a:sym typeface="Georgia"/>
              </a:rPr>
              <a:t>Shérif de Nottingham</a:t>
            </a:r>
            <a:r>
              <a:rPr lang="fr" sz="1400" dirty="0" smtClean="0">
                <a:solidFill>
                  <a:srgbClr val="000000"/>
                </a:solidFill>
                <a:latin typeface="Georgia"/>
                <a:ea typeface="Georgia"/>
                <a:cs typeface="Georgia"/>
                <a:sym typeface="Georgia"/>
              </a:rPr>
              <a:t>.</a:t>
            </a:r>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p:txBody>
      </p:sp>
      <p:sp>
        <p:nvSpPr>
          <p:cNvPr id="155" name="Shape 155"/>
          <p:cNvSpPr/>
          <p:nvPr/>
        </p:nvSpPr>
        <p:spPr>
          <a:xfrm rot="401619">
            <a:off x="366274" y="2469039"/>
            <a:ext cx="3980981" cy="3230023"/>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685800" y="630810"/>
            <a:ext cx="7772400" cy="3789300"/>
          </a:xfrm>
          <a:prstGeom prst="rect">
            <a:avLst/>
          </a:prstGeom>
        </p:spPr>
        <p:txBody>
          <a:bodyPr lIns="91425" tIns="91425" rIns="91425" bIns="91425" anchor="b" anchorCtr="0">
            <a:spAutoFit/>
          </a:bodyPr>
          <a:lstStyle/>
          <a:p>
            <a:pPr algn="ctr">
              <a:buNone/>
            </a:pPr>
            <a:r>
              <a:rPr lang="fr"/>
              <a:t>Le film, le DVD et le succès </a:t>
            </a:r>
          </a:p>
        </p:txBody>
      </p:sp>
      <p:sp>
        <p:nvSpPr>
          <p:cNvPr id="161" name="Shape 161"/>
          <p:cNvSpPr txBox="1">
            <a:spLocks noGrp="1"/>
          </p:cNvSpPr>
          <p:nvPr>
            <p:ph type="subTitle" idx="1"/>
          </p:nvPr>
        </p:nvSpPr>
        <p:spPr>
          <a:xfrm>
            <a:off x="685800" y="5195894"/>
            <a:ext cx="7772400" cy="614099"/>
          </a:xfrm>
          <a:prstGeom prst="rect">
            <a:avLst/>
          </a:prstGeom>
        </p:spPr>
        <p:txBody>
          <a:bodyPr lIns="91425" tIns="91425" rIns="91425" bIns="91425" anchor="ctr" anchorCtr="0">
            <a:spAutoFit/>
          </a:bodyPr>
          <a:lstStyle/>
          <a:p>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Le succés  du dessin animé</a:t>
            </a:r>
          </a:p>
        </p:txBody>
      </p:sp>
      <p:sp>
        <p:nvSpPr>
          <p:cNvPr id="167" name="Shape 167"/>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168" name="Shape 168"/>
          <p:cNvSpPr txBox="1">
            <a:spLocks noGrp="1"/>
          </p:cNvSpPr>
          <p:nvPr>
            <p:ph type="body" idx="2"/>
          </p:nvPr>
        </p:nvSpPr>
        <p:spPr>
          <a:xfrm>
            <a:off x="4653227" y="1600200"/>
            <a:ext cx="4218899" cy="2031295"/>
          </a:xfrm>
          <a:prstGeom prst="rect">
            <a:avLst/>
          </a:prstGeom>
        </p:spPr>
        <p:txBody>
          <a:bodyPr lIns="91425" tIns="91425" rIns="91425" bIns="91425" anchor="t" anchorCtr="0">
            <a:spAutoFit/>
          </a:bodyPr>
          <a:lstStyle/>
          <a:p>
            <a:pPr>
              <a:buNone/>
            </a:pPr>
            <a:r>
              <a:rPr lang="fr" dirty="0"/>
              <a:t>Le dessin animé réalisé par Walt Disney </a:t>
            </a:r>
            <a:r>
              <a:rPr lang="fr" dirty="0" smtClean="0"/>
              <a:t>a </a:t>
            </a:r>
            <a:r>
              <a:rPr lang="fr" dirty="0"/>
              <a:t>eu un énorme succés auprès des enfants. </a:t>
            </a:r>
          </a:p>
        </p:txBody>
      </p:sp>
      <p:sp>
        <p:nvSpPr>
          <p:cNvPr id="169" name="Shape 169"/>
          <p:cNvSpPr/>
          <p:nvPr/>
        </p:nvSpPr>
        <p:spPr>
          <a:xfrm>
            <a:off x="551250" y="1659633"/>
            <a:ext cx="3465000" cy="4848707"/>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41" name="Shape 41"/>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Résumé en images</a:t>
            </a:r>
          </a:p>
        </p:txBody>
      </p:sp>
      <p:sp>
        <p:nvSpPr>
          <p:cNvPr id="42" name="Shape 42"/>
          <p:cNvSpPr txBox="1">
            <a:spLocks noGrp="1"/>
          </p:cNvSpPr>
          <p:nvPr>
            <p:ph type="body" idx="2"/>
          </p:nvPr>
        </p:nvSpPr>
        <p:spPr>
          <a:xfrm>
            <a:off x="4761353" y="1600200"/>
            <a:ext cx="3925500" cy="4967700"/>
          </a:xfrm>
          <a:prstGeom prst="rect">
            <a:avLst/>
          </a:prstGeom>
        </p:spPr>
        <p:txBody>
          <a:bodyPr lIns="91425" tIns="91425" rIns="91425" bIns="91425" anchor="t" anchorCtr="0">
            <a:spAutoFit/>
          </a:bodyPr>
          <a:lstStyle/>
          <a:p>
            <a:pPr lvl="0" rtl="0">
              <a:buNone/>
            </a:pPr>
            <a:r>
              <a:rPr lang="fr" sz="2400" dirty="0"/>
              <a:t>Ce personnage de fiction est apparu pour la première fois dans le dessin animé </a:t>
            </a:r>
            <a:r>
              <a:rPr lang="fr" sz="2400" i="1" dirty="0" smtClean="0"/>
              <a:t>Robin </a:t>
            </a:r>
            <a:r>
              <a:rPr lang="fr" sz="2400" i="1" dirty="0"/>
              <a:t>des </a:t>
            </a:r>
            <a:r>
              <a:rPr lang="fr" sz="2400" i="1" dirty="0" smtClean="0"/>
              <a:t>Bois</a:t>
            </a:r>
            <a:r>
              <a:rPr lang="fr" sz="2400" dirty="0" smtClean="0"/>
              <a:t> </a:t>
            </a:r>
            <a:r>
              <a:rPr lang="fr" sz="2400" dirty="0"/>
              <a:t>réalisé par Walt </a:t>
            </a:r>
            <a:r>
              <a:rPr lang="fr" sz="2400" dirty="0" smtClean="0"/>
              <a:t>Disney. Cet </a:t>
            </a:r>
            <a:r>
              <a:rPr lang="fr" sz="2400" dirty="0"/>
              <a:t>animal à été choisi car le renard est un animal rusé. Robin des Bois fait preuve à plusieurs </a:t>
            </a:r>
            <a:r>
              <a:rPr lang="fr" sz="2400" dirty="0" smtClean="0"/>
              <a:t>reprises </a:t>
            </a:r>
            <a:r>
              <a:rPr lang="fr" sz="2400" dirty="0"/>
              <a:t>de ruse pour tromper le Prince Jean ou le Shérif de Nottingahm. </a:t>
            </a:r>
          </a:p>
        </p:txBody>
      </p:sp>
      <p:sp>
        <p:nvSpPr>
          <p:cNvPr id="43" name="Shape 43"/>
          <p:cNvSpPr/>
          <p:nvPr/>
        </p:nvSpPr>
        <p:spPr>
          <a:xfrm>
            <a:off x="458172" y="1891506"/>
            <a:ext cx="3992580" cy="4384961"/>
          </a:xfrm>
          <a:prstGeom prst="rect">
            <a:avLst/>
          </a:prstGeom>
          <a:blipFill>
            <a:blip r:embed="rId3"/>
            <a:stretch>
              <a:fillRect/>
            </a:stretch>
          </a:blipFill>
          <a:ln>
            <a:noFill/>
          </a:ln>
        </p:spPr>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Bande annonce du dessin animé </a:t>
            </a:r>
          </a:p>
        </p:txBody>
      </p:sp>
      <p:sp>
        <p:nvSpPr>
          <p:cNvPr id="175" name="Shape 175"/>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176" name="Shape 176">
            <a:hlinkClick r:id="rId3"/>
          </p:cNvPr>
          <p:cNvSpPr/>
          <p:nvPr/>
        </p:nvSpPr>
        <p:spPr>
          <a:xfrm>
            <a:off x="1262322" y="1600200"/>
            <a:ext cx="6619354" cy="4963078"/>
          </a:xfrm>
          <a:prstGeom prst="rect">
            <a:avLst/>
          </a:prstGeom>
          <a:blipFill>
            <a:blip r:embed="rId4"/>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Dessin fait à la main </a:t>
            </a:r>
          </a:p>
        </p:txBody>
      </p:sp>
      <p:sp>
        <p:nvSpPr>
          <p:cNvPr id="182" name="Shape 182"/>
          <p:cNvSpPr txBox="1">
            <a:spLocks noGrp="1"/>
          </p:cNvSpPr>
          <p:nvPr>
            <p:ph type="body" idx="1"/>
          </p:nvPr>
        </p:nvSpPr>
        <p:spPr>
          <a:xfrm>
            <a:off x="457199" y="1600200"/>
            <a:ext cx="8229600" cy="4967700"/>
          </a:xfrm>
          <a:prstGeom prst="rect">
            <a:avLst/>
          </a:prstGeom>
        </p:spPr>
        <p:txBody>
          <a:bodyPr lIns="91425" tIns="91425" rIns="91425" bIns="91425" anchor="t" anchorCtr="0">
            <a:spAutoFit/>
          </a:bodyPr>
          <a:lstStyle/>
          <a:p>
            <a:pPr lvl="0" rtl="0">
              <a:buNone/>
            </a:pPr>
            <a:r>
              <a:rPr lang="fr"/>
              <a:t>
</a:t>
            </a:r>
          </a:p>
          <a:p>
            <a:endParaRPr lang="fr"/>
          </a:p>
          <a:p>
            <a:endParaRPr lang="fr"/>
          </a:p>
          <a:p>
            <a:pPr lvl="0" rtl="0">
              <a:buNone/>
            </a:pPr>
            <a:r>
              <a:rPr lang="fr"/>
              <a:t>                                   </a:t>
            </a:r>
          </a:p>
          <a:p>
            <a:endParaRPr lang="fr"/>
          </a:p>
        </p:txBody>
      </p:sp>
      <p:sp>
        <p:nvSpPr>
          <p:cNvPr id="183" name="Shape 183"/>
          <p:cNvSpPr/>
          <p:nvPr/>
        </p:nvSpPr>
        <p:spPr>
          <a:xfrm>
            <a:off x="341450" y="1600200"/>
            <a:ext cx="3841781" cy="2880640"/>
          </a:xfrm>
          <a:prstGeom prst="rect">
            <a:avLst/>
          </a:prstGeom>
          <a:blipFill>
            <a:blip r:embed="rId3"/>
            <a:stretch>
              <a:fillRect/>
            </a:stretch>
          </a:blipFill>
          <a:ln>
            <a:noFill/>
          </a:ln>
        </p:spPr>
      </p:sp>
      <p:sp>
        <p:nvSpPr>
          <p:cNvPr id="184" name="Shape 184"/>
          <p:cNvSpPr/>
          <p:nvPr/>
        </p:nvSpPr>
        <p:spPr>
          <a:xfrm>
            <a:off x="4317504" y="3177250"/>
            <a:ext cx="3920771" cy="3110452"/>
          </a:xfrm>
          <a:prstGeom prst="rect">
            <a:avLst/>
          </a:prstGeom>
          <a:blipFill>
            <a:blip r:embed="rId4"/>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590402"/>
            <a:ext cx="8229600" cy="738633"/>
          </a:xfrm>
          <a:prstGeom prst="rect">
            <a:avLst/>
          </a:prstGeom>
        </p:spPr>
        <p:txBody>
          <a:bodyPr lIns="91425" tIns="91425" rIns="91425" bIns="91425" anchor="b" anchorCtr="0">
            <a:spAutoFit/>
          </a:bodyPr>
          <a:lstStyle/>
          <a:p>
            <a:pPr algn="ctr">
              <a:buNone/>
            </a:pPr>
            <a:r>
              <a:rPr lang="fr" smtClean="0"/>
              <a:t>La fin heureuse</a:t>
            </a:r>
            <a:endParaRPr lang="fr"/>
          </a:p>
        </p:txBody>
      </p:sp>
      <p:sp>
        <p:nvSpPr>
          <p:cNvPr id="190" name="Shape 190"/>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191" name="Shape 191">
            <a:hlinkClick r:id="rId3"/>
          </p:cNvPr>
          <p:cNvSpPr/>
          <p:nvPr/>
        </p:nvSpPr>
        <p:spPr>
          <a:xfrm>
            <a:off x="1525945" y="1714500"/>
            <a:ext cx="6272504" cy="4702466"/>
          </a:xfrm>
          <a:prstGeom prst="rect">
            <a:avLst/>
          </a:prstGeom>
          <a:blipFill>
            <a:blip r:embed="rId4"/>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83300" y="1540025"/>
            <a:ext cx="8229600" cy="4967700"/>
          </a:xfrm>
          <a:prstGeom prst="rect">
            <a:avLst/>
          </a:prstGeom>
        </p:spPr>
        <p:txBody>
          <a:bodyPr lIns="91425" tIns="91425" rIns="91425" bIns="91425" anchor="t" anchorCtr="0">
            <a:spAutoFit/>
          </a:bodyPr>
          <a:lstStyle/>
          <a:p>
            <a:pPr lvl="0" rtl="0">
              <a:buNone/>
            </a:pPr>
            <a:r>
              <a:rPr lang="fr" sz="2400"/>
              <a:t>C'est l'histoire du héros légendaire d'Angleterre, défenseur et protecteur des pauvres gens. Les personnages sont joués par des animaux. Robin des Bois se révolte contre la méchanceté du prince Jean et de ses complices, Triste Sire et le shérif de Nottingham. En effet, profitant de l'absence de son frère le roi Richard, capturé lors des croisades, le prince Jean occupe le trône et accable d'impôts le royaume. Avec ses amis, Robin des Bois va rendre leurs biens aux habitants de Nottingham.</a:t>
            </a:r>
          </a:p>
          <a:p>
            <a:endParaRPr lang="fr" sz="2400"/>
          </a:p>
          <a:p>
            <a:endParaRPr lang="fr" sz="2400"/>
          </a:p>
          <a:p>
            <a:endParaRPr lang="fr" sz="2400"/>
          </a:p>
          <a:p>
            <a:endParaRPr lang="fr" sz="2400"/>
          </a:p>
        </p:txBody>
      </p:sp>
      <p:sp>
        <p:nvSpPr>
          <p:cNvPr id="49" name="Shape 49"/>
          <p:cNvSpPr txBox="1">
            <a:spLocks noGrp="1"/>
          </p:cNvSpPr>
          <p:nvPr>
            <p:ph type="title"/>
          </p:nvPr>
        </p:nvSpPr>
        <p:spPr>
          <a:xfrm>
            <a:off x="383300" y="274637"/>
            <a:ext cx="8229600" cy="1143000"/>
          </a:xfrm>
          <a:prstGeom prst="rect">
            <a:avLst/>
          </a:prstGeom>
        </p:spPr>
        <p:txBody>
          <a:bodyPr lIns="91425" tIns="91425" rIns="91425" bIns="91425" anchor="b" anchorCtr="0">
            <a:spAutoFit/>
          </a:bodyPr>
          <a:lstStyle/>
          <a:p>
            <a:pPr algn="ctr">
              <a:buNone/>
            </a:pPr>
            <a:r>
              <a:rPr lang="fr"/>
              <a:t>Résumé de l'histoire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57200" y="1600200"/>
            <a:ext cx="8229600" cy="4416563"/>
          </a:xfrm>
          <a:prstGeom prst="rect">
            <a:avLst/>
          </a:prstGeom>
        </p:spPr>
        <p:txBody>
          <a:bodyPr lIns="91425" tIns="91425" rIns="91425" bIns="91425" anchor="t" anchorCtr="0">
            <a:spAutoFit/>
          </a:bodyPr>
          <a:lstStyle/>
          <a:p>
            <a:pPr lvl="0" rtl="0">
              <a:buNone/>
            </a:pPr>
            <a:r>
              <a:rPr lang="fr" dirty="0">
                <a:solidFill>
                  <a:srgbClr val="333333"/>
                </a:solidFill>
              </a:rPr>
              <a:t>Walt Disney est né le 5 décembre 1901 à Chicago et est mort le 15 décembre 1966, à Los Angeles. Walt Disney est sans doute le plus célèbre producteur de dessins animés pour avoir créé quelques-uns des personnages les plus connus au monde, à commencer par Mickey Mouse. Le film </a:t>
            </a:r>
            <a:r>
              <a:rPr lang="fr" i="1" dirty="0" smtClean="0">
                <a:solidFill>
                  <a:srgbClr val="333333"/>
                </a:solidFill>
              </a:rPr>
              <a:t>Robin </a:t>
            </a:r>
            <a:r>
              <a:rPr lang="fr" i="1" dirty="0">
                <a:solidFill>
                  <a:srgbClr val="333333"/>
                </a:solidFill>
              </a:rPr>
              <a:t>des </a:t>
            </a:r>
            <a:r>
              <a:rPr lang="fr" i="1" dirty="0" smtClean="0">
                <a:solidFill>
                  <a:srgbClr val="333333"/>
                </a:solidFill>
              </a:rPr>
              <a:t>bois</a:t>
            </a:r>
            <a:r>
              <a:rPr lang="fr" dirty="0" smtClean="0">
                <a:solidFill>
                  <a:srgbClr val="333333"/>
                </a:solidFill>
              </a:rPr>
              <a:t> </a:t>
            </a:r>
            <a:r>
              <a:rPr lang="fr" dirty="0">
                <a:solidFill>
                  <a:srgbClr val="333333"/>
                </a:solidFill>
              </a:rPr>
              <a:t>est </a:t>
            </a:r>
            <a:r>
              <a:rPr lang="fr" dirty="0" smtClean="0">
                <a:solidFill>
                  <a:srgbClr val="333333"/>
                </a:solidFill>
              </a:rPr>
              <a:t>sorti  </a:t>
            </a:r>
            <a:r>
              <a:rPr lang="fr" dirty="0">
                <a:solidFill>
                  <a:srgbClr val="333333"/>
                </a:solidFill>
              </a:rPr>
              <a:t>en 1973.</a:t>
            </a:r>
          </a:p>
          <a:p>
            <a:endParaRPr lang="fr" dirty="0">
              <a:solidFill>
                <a:srgbClr val="333333"/>
              </a:solidFill>
            </a:endParaRPr>
          </a:p>
        </p:txBody>
      </p:sp>
      <p:sp>
        <p:nvSpPr>
          <p:cNvPr id="55" name="Shape 55"/>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Walt Disney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5800" y="630810"/>
            <a:ext cx="7772400" cy="3789300"/>
          </a:xfrm>
          <a:prstGeom prst="rect">
            <a:avLst/>
          </a:prstGeom>
        </p:spPr>
        <p:txBody>
          <a:bodyPr lIns="91425" tIns="91425" rIns="91425" bIns="91425" anchor="b" anchorCtr="0">
            <a:spAutoFit/>
          </a:bodyPr>
          <a:lstStyle/>
          <a:p>
            <a:pPr>
              <a:buNone/>
            </a:pPr>
            <a:r>
              <a:rPr lang="fr"/>
              <a:t>Les personnages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p:tgtEl>
                                          <p:spTgt spid="60"/>
                                        </p:tgtEl>
                                        <p:attrNameLst>
                                          <p:attrName>ppt_w</p:attrName>
                                        </p:attrNameLst>
                                      </p:cBhvr>
                                      <p:tavLst>
                                        <p:tav tm="0">
                                          <p:val>
                                            <p:strVal val="0"/>
                                          </p:val>
                                        </p:tav>
                                        <p:tav tm="100000">
                                          <p:val>
                                            <p:strVal val="#ppt_w"/>
                                          </p:val>
                                        </p:tav>
                                      </p:tavLst>
                                    </p:anim>
                                    <p:anim calcmode="lin" valueType="num">
                                      <p:cBhvr additive="base">
                                        <p:cTn id="8" dur="1000"/>
                                        <p:tgtEl>
                                          <p:spTgt spid="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Robin des bois</a:t>
            </a:r>
          </a:p>
        </p:txBody>
      </p:sp>
      <p:sp>
        <p:nvSpPr>
          <p:cNvPr id="66" name="Shape 66"/>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67" name="Shape 67"/>
          <p:cNvSpPr txBox="1">
            <a:spLocks noGrp="1"/>
          </p:cNvSpPr>
          <p:nvPr>
            <p:ph type="body" idx="2"/>
          </p:nvPr>
        </p:nvSpPr>
        <p:spPr>
          <a:xfrm>
            <a:off x="4691050" y="1600200"/>
            <a:ext cx="4038599" cy="5566109"/>
          </a:xfrm>
          <a:prstGeom prst="rect">
            <a:avLst/>
          </a:prstGeom>
          <a:noFill/>
          <a:ln w="9525" cap="flat">
            <a:solidFill>
              <a:srgbClr val="F3F3F3"/>
            </a:solidFill>
            <a:prstDash val="solid"/>
            <a:round/>
            <a:headEnd type="none" w="med" len="med"/>
            <a:tailEnd type="none" w="med" len="med"/>
          </a:ln>
        </p:spPr>
        <p:txBody>
          <a:bodyPr lIns="91425" tIns="91425" rIns="91425" bIns="91425" anchor="t" anchorCtr="0">
            <a:spAutoFit/>
          </a:bodyPr>
          <a:lstStyle/>
          <a:p>
            <a:pPr lvl="0" algn="just" rtl="0">
              <a:lnSpc>
                <a:spcPct val="115000"/>
              </a:lnSpc>
              <a:spcBef>
                <a:spcPts val="0"/>
              </a:spcBef>
              <a:buNone/>
            </a:pPr>
            <a:r>
              <a:rPr lang="fr" sz="1400" dirty="0">
                <a:solidFill>
                  <a:schemeClr val="tx1"/>
                </a:solidFill>
                <a:latin typeface="Georgia"/>
                <a:ea typeface="Georgia"/>
                <a:cs typeface="Georgia"/>
                <a:sym typeface="Georgia"/>
              </a:rPr>
              <a:t>"</a:t>
            </a:r>
            <a:r>
              <a:rPr lang="fr" sz="1400" i="1" dirty="0">
                <a:solidFill>
                  <a:schemeClr val="tx1"/>
                </a:solidFill>
                <a:latin typeface="Georgia"/>
                <a:ea typeface="Georgia"/>
                <a:cs typeface="Georgia"/>
                <a:sym typeface="Georgia"/>
              </a:rPr>
              <a:t>Voler aux riches pour nourrir les pauvres</a:t>
            </a:r>
            <a:r>
              <a:rPr lang="fr" sz="1400" dirty="0">
                <a:solidFill>
                  <a:schemeClr val="tx1"/>
                </a:solidFill>
                <a:latin typeface="Georgia"/>
                <a:ea typeface="Georgia"/>
                <a:cs typeface="Georgia"/>
                <a:sym typeface="Georgia"/>
              </a:rPr>
              <a:t>", telle est la devise du renard Robin des Bois. Toujours accompagné de son fidèle ami </a:t>
            </a:r>
            <a:r>
              <a:rPr lang="fr" sz="1400" dirty="0" smtClean="0">
                <a:solidFill>
                  <a:schemeClr val="tx1"/>
                </a:solidFill>
                <a:latin typeface="Georgia"/>
                <a:ea typeface="Georgia"/>
                <a:cs typeface="Georgia"/>
                <a:sym typeface="Georgia"/>
              </a:rPr>
              <a:t>Petit Jean, </a:t>
            </a:r>
            <a:r>
              <a:rPr lang="fr" sz="1400" dirty="0">
                <a:solidFill>
                  <a:schemeClr val="tx1"/>
                </a:solidFill>
                <a:latin typeface="Georgia"/>
                <a:ea typeface="Georgia"/>
                <a:cs typeface="Georgia"/>
                <a:sym typeface="Georgia"/>
              </a:rPr>
              <a:t>Robin des Bois parcourt la forêt de Sherwood en quête d'argent pour venir en aide aux pauvres habitants de Nottingham. </a:t>
            </a:r>
          </a:p>
          <a:p>
            <a:pPr lvl="0" algn="just" rtl="0">
              <a:lnSpc>
                <a:spcPct val="115000"/>
              </a:lnSpc>
              <a:spcBef>
                <a:spcPts val="0"/>
              </a:spcBef>
              <a:buNone/>
            </a:pPr>
            <a:r>
              <a:rPr lang="fr" sz="1400" dirty="0">
                <a:solidFill>
                  <a:schemeClr val="tx1"/>
                </a:solidFill>
                <a:latin typeface="Georgia"/>
                <a:ea typeface="Georgia"/>
                <a:cs typeface="Georgia"/>
                <a:sym typeface="Georgia"/>
              </a:rPr>
              <a:t>Recherché contre récompense, Robin des Bois échappe toujours aux </a:t>
            </a:r>
            <a:r>
              <a:rPr lang="fr" sz="1400" dirty="0" smtClean="0">
                <a:solidFill>
                  <a:schemeClr val="tx1"/>
                </a:solidFill>
                <a:latin typeface="Georgia"/>
                <a:ea typeface="Georgia"/>
                <a:cs typeface="Georgia"/>
                <a:sym typeface="Georgia"/>
              </a:rPr>
              <a:t>gardes et soldats du </a:t>
            </a:r>
            <a:r>
              <a:rPr lang="fr" sz="1400" dirty="0">
                <a:solidFill>
                  <a:schemeClr val="tx1"/>
                </a:solidFill>
                <a:latin typeface="Georgia"/>
                <a:ea typeface="Georgia"/>
                <a:cs typeface="Georgia"/>
                <a:sym typeface="Georgia"/>
              </a:rPr>
              <a:t>Prince Jean. Pour tromper ce dernier et lui dérober ses sous, il sait parfaitement utiliser son don pour le déguisement.). Capturé à la fin du tournoi, le Prince Jean le condamne à mort, mais Robin est sauvé grâce à l'intervention de son ami Petit Jean, et parvient à s'enfuir dans la forêt de Sherwood. Robin des Bois est fou de Belle Marianne avec qui il est fiancé. </a:t>
            </a: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p:txBody>
      </p:sp>
      <p:sp>
        <p:nvSpPr>
          <p:cNvPr id="68" name="Shape 68"/>
          <p:cNvSpPr/>
          <p:nvPr/>
        </p:nvSpPr>
        <p:spPr>
          <a:xfrm rot="301226">
            <a:off x="481290" y="2402414"/>
            <a:ext cx="3946344" cy="3363270"/>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000"/>
                                        <p:tgtEl>
                                          <p:spTgt spid="65"/>
                                        </p:tgtEl>
                                        <p:attrNameLst>
                                          <p:attrName>ppt_w</p:attrName>
                                        </p:attrNameLst>
                                      </p:cBhvr>
                                      <p:tavLst>
                                        <p:tav tm="0">
                                          <p:val>
                                            <p:strVal val="0"/>
                                          </p:val>
                                        </p:tav>
                                        <p:tav tm="100000">
                                          <p:val>
                                            <p:strVal val="#ppt_w"/>
                                          </p:val>
                                        </p:tav>
                                      </p:tavLst>
                                    </p:anim>
                                    <p:anim calcmode="lin" valueType="num">
                                      <p:cBhvr additive="base">
                                        <p:cTn id="8" dur="1000"/>
                                        <p:tgtEl>
                                          <p:spTgt spid="65"/>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800"/>
                                        <p:tgtEl>
                                          <p:spTgt spid="68"/>
                                        </p:tgtEl>
                                        <p:attrNameLst>
                                          <p:attrName>ppt_x</p:attrName>
                                        </p:attrNameLst>
                                      </p:cBhvr>
                                      <p:tavLst>
                                        <p:tav tm="0">
                                          <p:val>
                                            <p:strVal val="#ppt_x-1"/>
                                          </p:val>
                                        </p:tav>
                                        <p:tav tm="100000">
                                          <p:val>
                                            <p:strVal val="#ppt_x"/>
                                          </p:val>
                                        </p:tav>
                                      </p:tavLst>
                                    </p:anim>
                                  </p:childTnLst>
                                </p:cTn>
                              </p:par>
                            </p:childTnLst>
                          </p:cTn>
                        </p:par>
                        <p:par>
                          <p:cTn id="13" fill="hold">
                            <p:stCondLst>
                              <p:cond delay="1800"/>
                            </p:stCondLst>
                            <p:childTnLst>
                              <p:par>
                                <p:cTn id="14" presetID="2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additive="base">
                                        <p:cTn id="16" dur="1000"/>
                                        <p:tgtEl>
                                          <p:spTgt spid="67"/>
                                        </p:tgtEl>
                                        <p:attrNameLst>
                                          <p:attrName>ppt_w</p:attrName>
                                        </p:attrNameLst>
                                      </p:cBhvr>
                                      <p:tavLst>
                                        <p:tav tm="0">
                                          <p:val>
                                            <p:strVal val="0"/>
                                          </p:val>
                                        </p:tav>
                                        <p:tav tm="100000">
                                          <p:val>
                                            <p:strVal val="#ppt_w"/>
                                          </p:val>
                                        </p:tav>
                                      </p:tavLst>
                                    </p:anim>
                                    <p:anim calcmode="lin" valueType="num">
                                      <p:cBhvr additive="base">
                                        <p:cTn id="17" dur="1000"/>
                                        <p:tgtEl>
                                          <p:spTgt spid="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58763" y="259862"/>
            <a:ext cx="8229600" cy="1143000"/>
          </a:xfrm>
          <a:prstGeom prst="rect">
            <a:avLst/>
          </a:prstGeom>
        </p:spPr>
        <p:txBody>
          <a:bodyPr lIns="91425" tIns="91425" rIns="91425" bIns="91425" anchor="b" anchorCtr="0">
            <a:spAutoFit/>
          </a:bodyPr>
          <a:lstStyle/>
          <a:p>
            <a:pPr algn="ctr">
              <a:buNone/>
            </a:pPr>
            <a:r>
              <a:rPr lang="fr"/>
              <a:t>Belle Marianne</a:t>
            </a:r>
          </a:p>
        </p:txBody>
      </p:sp>
      <p:sp>
        <p:nvSpPr>
          <p:cNvPr id="74" name="Shape 74"/>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75" name="Shape 75"/>
          <p:cNvSpPr txBox="1">
            <a:spLocks noGrp="1"/>
          </p:cNvSpPr>
          <p:nvPr>
            <p:ph type="body" idx="2"/>
          </p:nvPr>
        </p:nvSpPr>
        <p:spPr>
          <a:xfrm>
            <a:off x="4648200" y="1651637"/>
            <a:ext cx="4110000" cy="5769241"/>
          </a:xfrm>
          <a:prstGeom prst="rect">
            <a:avLst/>
          </a:prstGeom>
        </p:spPr>
        <p:txBody>
          <a:bodyPr lIns="91425" tIns="91425" rIns="91425" bIns="91425" anchor="t" anchorCtr="0">
            <a:spAutoFit/>
          </a:bodyPr>
          <a:lstStyle/>
          <a:p>
            <a:pPr lvl="0" algn="just" rtl="0">
              <a:lnSpc>
                <a:spcPct val="115000"/>
              </a:lnSpc>
              <a:spcBef>
                <a:spcPts val="0"/>
              </a:spcBef>
              <a:buNone/>
            </a:pPr>
            <a:r>
              <a:rPr lang="fr" sz="1400" dirty="0">
                <a:solidFill>
                  <a:srgbClr val="000000"/>
                </a:solidFill>
                <a:latin typeface="Georgia"/>
                <a:ea typeface="Georgia"/>
                <a:cs typeface="Georgia"/>
                <a:sym typeface="Georgia"/>
              </a:rPr>
              <a:t>Belle Marianne est une charmante renarde, que l'on retrouve dans le film </a:t>
            </a:r>
            <a:r>
              <a:rPr lang="fr" sz="1400" i="1" dirty="0">
                <a:solidFill>
                  <a:srgbClr val="000000"/>
                </a:solidFill>
                <a:latin typeface="Georgia"/>
                <a:ea typeface="Georgia"/>
                <a:cs typeface="Georgia"/>
                <a:sym typeface="Georgia"/>
              </a:rPr>
              <a:t>Robin des Bois</a:t>
            </a:r>
            <a:r>
              <a:rPr lang="fr" sz="1400" dirty="0">
                <a:solidFill>
                  <a:srgbClr val="000000"/>
                </a:solidFill>
                <a:latin typeface="Georgia"/>
                <a:ea typeface="Georgia"/>
                <a:cs typeface="Georgia"/>
                <a:sym typeface="Georgia"/>
              </a:rPr>
              <a:t>. Nièce du </a:t>
            </a:r>
            <a:r>
              <a:rPr lang="fr" sz="1400" dirty="0" smtClean="0">
                <a:solidFill>
                  <a:schemeClr val="tx1"/>
                </a:solidFill>
                <a:latin typeface="Georgia"/>
                <a:ea typeface="Georgia"/>
                <a:cs typeface="Georgia"/>
                <a:sym typeface="Georgia"/>
              </a:rPr>
              <a:t>Roi Richard</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elle a été fiancée à </a:t>
            </a:r>
            <a:r>
              <a:rPr lang="fr" sz="1400" dirty="0" smtClean="0">
                <a:solidFill>
                  <a:schemeClr val="tx1"/>
                </a:solidFill>
                <a:latin typeface="Georgia"/>
                <a:ea typeface="Georgia"/>
                <a:cs typeface="Georgia"/>
                <a:sym typeface="Georgia"/>
              </a:rPr>
              <a:t>Robin des Bois </a:t>
            </a:r>
            <a:r>
              <a:rPr lang="fr" sz="1400" dirty="0" smtClean="0">
                <a:solidFill>
                  <a:srgbClr val="000000"/>
                </a:solidFill>
                <a:latin typeface="Georgia"/>
                <a:ea typeface="Georgia"/>
                <a:cs typeface="Georgia"/>
                <a:sym typeface="Georgia"/>
              </a:rPr>
              <a:t>il </a:t>
            </a:r>
            <a:r>
              <a:rPr lang="fr" sz="1400" dirty="0">
                <a:solidFill>
                  <a:srgbClr val="000000"/>
                </a:solidFill>
                <a:latin typeface="Georgia"/>
                <a:ea typeface="Georgia"/>
                <a:cs typeface="Georgia"/>
                <a:sym typeface="Georgia"/>
              </a:rPr>
              <a:t>y a quelques années ,avant qu'elle ne quitte Nottingham pour Londres. De retour dans la petite bourgade, elle croit que Robin l'a oubliée, alors que bien au contraire, elle est toujours la "</a:t>
            </a:r>
            <a:r>
              <a:rPr lang="fr" sz="1400" i="1" dirty="0">
                <a:solidFill>
                  <a:srgbClr val="000000"/>
                </a:solidFill>
                <a:latin typeface="Georgia"/>
                <a:ea typeface="Georgia"/>
                <a:cs typeface="Georgia"/>
                <a:sym typeface="Georgia"/>
              </a:rPr>
              <a:t>dame de ses pensées</a:t>
            </a:r>
            <a:r>
              <a:rPr lang="fr" sz="1400" dirty="0">
                <a:solidFill>
                  <a:srgbClr val="000000"/>
                </a:solidFill>
                <a:latin typeface="Georgia"/>
                <a:ea typeface="Georgia"/>
                <a:cs typeface="Georgia"/>
                <a:sym typeface="Georgia"/>
              </a:rPr>
              <a:t>" ! Sa dame d'honneur, la poule </a:t>
            </a:r>
            <a:r>
              <a:rPr lang="fr" sz="1400" dirty="0" smtClean="0">
                <a:solidFill>
                  <a:schemeClr val="tx1"/>
                </a:solidFill>
                <a:latin typeface="Georgia"/>
                <a:ea typeface="Georgia"/>
                <a:cs typeface="Georgia"/>
                <a:sym typeface="Georgia"/>
              </a:rPr>
              <a:t>Gertrude</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est d'ailleurs là pour lui rappeler.</a:t>
            </a:r>
          </a:p>
          <a:p>
            <a:pPr lvl="0" algn="just" rtl="0">
              <a:lnSpc>
                <a:spcPct val="115000"/>
              </a:lnSpc>
              <a:spcBef>
                <a:spcPts val="0"/>
              </a:spcBef>
              <a:buNone/>
            </a:pPr>
            <a:r>
              <a:rPr lang="fr" sz="1400" dirty="0">
                <a:solidFill>
                  <a:srgbClr val="000000"/>
                </a:solidFill>
                <a:latin typeface="Georgia"/>
                <a:ea typeface="Georgia"/>
                <a:cs typeface="Georgia"/>
                <a:sym typeface="Georgia"/>
              </a:rPr>
              <a:t>Les deux renards se retrouvent lorsque Robin des Bois est démasqué et arrêté lors du tournoi de tir à l'arc. Le hors-la-loi est condamné à mort par </a:t>
            </a:r>
            <a:r>
              <a:rPr lang="fr" sz="1400" dirty="0" smtClean="0">
                <a:solidFill>
                  <a:srgbClr val="000000"/>
                </a:solidFill>
                <a:latin typeface="Georgia"/>
                <a:ea typeface="Georgia"/>
                <a:cs typeface="Georgia"/>
                <a:sym typeface="Georgia"/>
              </a:rPr>
              <a:t>le Prince Jean. </a:t>
            </a:r>
            <a:r>
              <a:rPr lang="fr" sz="1400" dirty="0">
                <a:solidFill>
                  <a:srgbClr val="000000"/>
                </a:solidFill>
                <a:latin typeface="Georgia"/>
                <a:ea typeface="Georgia"/>
                <a:cs typeface="Georgia"/>
                <a:sym typeface="Georgia"/>
              </a:rPr>
              <a:t>Après une déclaration d'amour émouvante ("</a:t>
            </a:r>
            <a:r>
              <a:rPr lang="fr" sz="1400" i="1" dirty="0">
                <a:solidFill>
                  <a:srgbClr val="000000"/>
                </a:solidFill>
                <a:latin typeface="Georgia"/>
                <a:ea typeface="Georgia"/>
                <a:cs typeface="Georgia"/>
                <a:sym typeface="Georgia"/>
              </a:rPr>
              <a:t>Marianne, ma mie, je vous aime encore plus que ma vie</a:t>
            </a:r>
            <a:r>
              <a:rPr lang="fr" sz="1400" dirty="0">
                <a:solidFill>
                  <a:srgbClr val="000000"/>
                </a:solidFill>
                <a:latin typeface="Georgia"/>
                <a:ea typeface="Georgia"/>
                <a:cs typeface="Georgia"/>
                <a:sym typeface="Georgia"/>
              </a:rPr>
              <a:t>"), Robin des Bois parvient à s'échapper et à emmener sa belle dans la forêt de Sherwood.</a:t>
            </a: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p:txBody>
      </p:sp>
      <p:sp>
        <p:nvSpPr>
          <p:cNvPr id="76" name="Shape 76"/>
          <p:cNvSpPr/>
          <p:nvPr/>
        </p:nvSpPr>
        <p:spPr>
          <a:xfrm rot="308918">
            <a:off x="484057" y="2480892"/>
            <a:ext cx="3940810" cy="3206314"/>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1000"/>
                                        <p:tgtEl>
                                          <p:spTgt spid="7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800"/>
                                        <p:tgtEl>
                                          <p:spTgt spid="76"/>
                                        </p:tgtEl>
                                        <p:attrNameLst>
                                          <p:attrName>ppt_x</p:attrName>
                                        </p:attrNameLst>
                                      </p:cBhvr>
                                      <p:tavLst>
                                        <p:tav tm="0">
                                          <p:val>
                                            <p:strVal val="#ppt_x-1"/>
                                          </p:val>
                                        </p:tav>
                                        <p:tav tm="100000">
                                          <p:val>
                                            <p:strVal val="#ppt_x"/>
                                          </p:val>
                                        </p:tav>
                                      </p:tavLst>
                                    </p:anim>
                                  </p:childTnLst>
                                </p:cTn>
                              </p:par>
                            </p:childTnLst>
                          </p:cTn>
                        </p:par>
                        <p:par>
                          <p:cTn id="12" fill="hold">
                            <p:stCondLst>
                              <p:cond delay="1800"/>
                            </p:stCondLst>
                            <p:childTnLst>
                              <p:par>
                                <p:cTn id="13" presetID="2" presetClass="entr" presetSubtype="8"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1000"/>
                                        <p:tgtEl>
                                          <p:spTgt spid="7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Petit Jean</a:t>
            </a:r>
          </a:p>
        </p:txBody>
      </p:sp>
      <p:sp>
        <p:nvSpPr>
          <p:cNvPr id="82" name="Shape 82"/>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83" name="Shape 83"/>
          <p:cNvSpPr txBox="1">
            <a:spLocks noGrp="1"/>
          </p:cNvSpPr>
          <p:nvPr>
            <p:ph type="body" idx="2"/>
          </p:nvPr>
        </p:nvSpPr>
        <p:spPr>
          <a:xfrm>
            <a:off x="4761353" y="1600200"/>
            <a:ext cx="3925500" cy="5362976"/>
          </a:xfrm>
          <a:prstGeom prst="rect">
            <a:avLst/>
          </a:prstGeom>
        </p:spPr>
        <p:txBody>
          <a:bodyPr lIns="91425" tIns="91425" rIns="91425" bIns="91425" anchor="t" anchorCtr="0">
            <a:spAutoFit/>
          </a:bodyPr>
          <a:lstStyle/>
          <a:p>
            <a:pPr lvl="0" algn="just" rtl="0">
              <a:lnSpc>
                <a:spcPct val="115000"/>
              </a:lnSpc>
              <a:spcBef>
                <a:spcPts val="0"/>
              </a:spcBef>
              <a:buNone/>
            </a:pPr>
            <a:r>
              <a:rPr lang="fr" sz="1400" dirty="0">
                <a:solidFill>
                  <a:srgbClr val="000000"/>
                </a:solidFill>
                <a:latin typeface="Georgia"/>
                <a:ea typeface="Georgia"/>
                <a:cs typeface="Georgia"/>
                <a:sym typeface="Georgia"/>
              </a:rPr>
              <a:t>Petit Jean est le fidèle compagnon de </a:t>
            </a:r>
            <a:r>
              <a:rPr lang="fr" sz="1400" dirty="0" smtClean="0">
                <a:solidFill>
                  <a:schemeClr val="tx1"/>
                </a:solidFill>
                <a:latin typeface="Georgia"/>
                <a:ea typeface="Georgia"/>
                <a:cs typeface="Georgia"/>
                <a:sym typeface="Georgia"/>
              </a:rPr>
              <a:t>Robin des Bois, </a:t>
            </a:r>
            <a:r>
              <a:rPr lang="fr" sz="1400" dirty="0">
                <a:solidFill>
                  <a:schemeClr val="tx1"/>
                </a:solidFill>
                <a:latin typeface="Georgia"/>
                <a:ea typeface="Georgia"/>
                <a:cs typeface="Georgia"/>
                <a:sym typeface="Georgia"/>
              </a:rPr>
              <a:t>dans</a:t>
            </a:r>
            <a:r>
              <a:rPr lang="fr" sz="1400" dirty="0">
                <a:solidFill>
                  <a:srgbClr val="000000"/>
                </a:solidFill>
                <a:latin typeface="Georgia"/>
                <a:ea typeface="Georgia"/>
                <a:cs typeface="Georgia"/>
                <a:sym typeface="Georgia"/>
              </a:rPr>
              <a:t> le film du même nom. Gros ours marron vêtu d'une tunique verte, il parcourt la forêt de Sherwood en compagnie du renard, pour voler les riches afin de nourrir les pauvres. Si Robin des Bois n'oublie jamais cette devise, Petit Jean est souvent plus sceptique sur les tentatives de son ami, et craint toujours de se faire prendre.</a:t>
            </a:r>
          </a:p>
          <a:p>
            <a:pPr lvl="0" algn="just" rtl="0">
              <a:lnSpc>
                <a:spcPct val="115000"/>
              </a:lnSpc>
              <a:spcBef>
                <a:spcPts val="0"/>
              </a:spcBef>
              <a:buNone/>
            </a:pPr>
            <a:r>
              <a:rPr lang="fr" sz="1400" dirty="0">
                <a:solidFill>
                  <a:srgbClr val="000000"/>
                </a:solidFill>
                <a:latin typeface="Georgia"/>
                <a:ea typeface="Georgia"/>
                <a:cs typeface="Georgia"/>
                <a:sym typeface="Georgia"/>
              </a:rPr>
              <a:t>Mais Robin trouve toujours les bons arguments pour convaincre Petit Jean de l'accompagner dans ses combines. Comme lui, l'ours maîtrise l'art du déguisement à la perfection. </a:t>
            </a: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p:txBody>
      </p:sp>
      <p:sp>
        <p:nvSpPr>
          <p:cNvPr id="84" name="Shape 84"/>
          <p:cNvSpPr/>
          <p:nvPr/>
        </p:nvSpPr>
        <p:spPr>
          <a:xfrm rot="308588">
            <a:off x="476286" y="2391386"/>
            <a:ext cx="3956352" cy="3385326"/>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500" fill="hold"/>
                                        <p:tgtEl>
                                          <p:spTgt spid="81"/>
                                        </p:tgtEl>
                                        <p:attrNameLst>
                                          <p:attrName>r</p:attrName>
                                        </p:attrNameLst>
                                      </p:cBhvr>
                                    </p:animRot>
                                  </p:childTnLst>
                                </p:cTn>
                              </p:par>
                              <p:par>
                                <p:cTn id="7" presetID="8" presetClass="emph" presetSubtype="0" fill="hold" nodeType="withEffect">
                                  <p:stCondLst>
                                    <p:cond delay="0"/>
                                  </p:stCondLst>
                                  <p:childTnLst>
                                    <p:animRot by="-21600000">
                                      <p:cBhvr>
                                        <p:cTn id="8" dur="1500" fill="hold"/>
                                        <p:tgtEl>
                                          <p:spTgt spid="84"/>
                                        </p:tgtEl>
                                        <p:attrNameLst>
                                          <p:attrName>r</p:attrName>
                                        </p:attrNameLst>
                                      </p:cBhvr>
                                    </p:animRot>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algn="ctr">
              <a:buNone/>
            </a:pPr>
            <a:r>
              <a:rPr lang="fr"/>
              <a:t>Roi Richard</a:t>
            </a:r>
          </a:p>
        </p:txBody>
      </p:sp>
      <p:sp>
        <p:nvSpPr>
          <p:cNvPr id="90" name="Shape 90"/>
          <p:cNvSpPr txBox="1">
            <a:spLocks noGrp="1"/>
          </p:cNvSpPr>
          <p:nvPr>
            <p:ph type="body" idx="1"/>
          </p:nvPr>
        </p:nvSpPr>
        <p:spPr>
          <a:xfrm>
            <a:off x="457200" y="1600200"/>
            <a:ext cx="3925500" cy="4967700"/>
          </a:xfrm>
          <a:prstGeom prst="rect">
            <a:avLst/>
          </a:prstGeom>
        </p:spPr>
        <p:txBody>
          <a:bodyPr lIns="91425" tIns="91425" rIns="91425" bIns="91425" anchor="t" anchorCtr="0">
            <a:spAutoFit/>
          </a:bodyPr>
          <a:lstStyle/>
          <a:p>
            <a:endParaRPr/>
          </a:p>
        </p:txBody>
      </p:sp>
      <p:sp>
        <p:nvSpPr>
          <p:cNvPr id="91" name="Shape 91"/>
          <p:cNvSpPr txBox="1">
            <a:spLocks noGrp="1"/>
          </p:cNvSpPr>
          <p:nvPr>
            <p:ph type="body" idx="2"/>
          </p:nvPr>
        </p:nvSpPr>
        <p:spPr>
          <a:xfrm>
            <a:off x="4761353" y="1600200"/>
            <a:ext cx="3925500" cy="4238053"/>
          </a:xfrm>
          <a:prstGeom prst="rect">
            <a:avLst/>
          </a:prstGeom>
        </p:spPr>
        <p:txBody>
          <a:bodyPr lIns="91425" tIns="91425" rIns="91425" bIns="91425" anchor="t" anchorCtr="0">
            <a:spAutoFit/>
          </a:bodyPr>
          <a:lstStyle/>
          <a:p>
            <a:pPr lvl="0" algn="just" rtl="0">
              <a:lnSpc>
                <a:spcPct val="115000"/>
              </a:lnSpc>
              <a:spcBef>
                <a:spcPts val="0"/>
              </a:spcBef>
              <a:buNone/>
            </a:pPr>
            <a:r>
              <a:rPr lang="fr" sz="1400" dirty="0">
                <a:solidFill>
                  <a:srgbClr val="000000"/>
                </a:solidFill>
                <a:latin typeface="Georgia"/>
                <a:ea typeface="Georgia"/>
                <a:cs typeface="Georgia"/>
                <a:sym typeface="Georgia"/>
              </a:rPr>
              <a:t>Le Roi Richard est un lion, monarque apprécié par ses sujets, dans l'Angleterre médiévale. Il règne sur le Royaume des Animaux, mais a dû s'absenter pour partir aux Croisades en Terre Sainte. Son frère, le méchant </a:t>
            </a:r>
            <a:r>
              <a:rPr lang="fr" sz="1400" dirty="0" smtClean="0">
                <a:solidFill>
                  <a:srgbClr val="000000"/>
                </a:solidFill>
                <a:latin typeface="Georgia"/>
                <a:ea typeface="Georgia"/>
                <a:cs typeface="Georgia"/>
                <a:sym typeface="Georgia"/>
              </a:rPr>
              <a:t>Prince Jean</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usurpe la couronne et ne pense qu'à s'enrichir en imposant à la population de lourdes taxes. Ce n'est qu'à la fin du film que l'on voit pour la première fois ce lion, rentré dans son Royaume pour célébrer le mariage de </a:t>
            </a:r>
            <a:r>
              <a:rPr lang="fr" sz="1400" dirty="0" smtClean="0">
                <a:solidFill>
                  <a:schemeClr val="tx1"/>
                </a:solidFill>
                <a:latin typeface="Georgia"/>
                <a:ea typeface="Georgia"/>
                <a:cs typeface="Georgia"/>
                <a:sym typeface="Georgia"/>
              </a:rPr>
              <a:t>Robin </a:t>
            </a:r>
            <a:r>
              <a:rPr lang="fr" sz="1400" dirty="0" smtClean="0">
                <a:solidFill>
                  <a:srgbClr val="000000"/>
                </a:solidFill>
                <a:latin typeface="Georgia"/>
                <a:ea typeface="Georgia"/>
                <a:cs typeface="Georgia"/>
                <a:sym typeface="Georgia"/>
              </a:rPr>
              <a:t>et </a:t>
            </a:r>
            <a:r>
              <a:rPr lang="fr" sz="1400" dirty="0" smtClean="0">
                <a:solidFill>
                  <a:schemeClr val="tx1"/>
                </a:solidFill>
                <a:latin typeface="Georgia"/>
                <a:ea typeface="Georgia"/>
                <a:cs typeface="Georgia"/>
                <a:sym typeface="Georgia"/>
              </a:rPr>
              <a:t>Marianne</a:t>
            </a:r>
            <a:r>
              <a:rPr lang="fr" sz="1400" dirty="0" smtClean="0">
                <a:solidFill>
                  <a:srgbClr val="000000"/>
                </a:solidFill>
                <a:latin typeface="Georgia"/>
                <a:ea typeface="Georgia"/>
                <a:cs typeface="Georgia"/>
                <a:sym typeface="Georgia"/>
              </a:rPr>
              <a:t>, </a:t>
            </a:r>
            <a:r>
              <a:rPr lang="fr" sz="1400" dirty="0">
                <a:solidFill>
                  <a:srgbClr val="000000"/>
                </a:solidFill>
                <a:latin typeface="Georgia"/>
                <a:ea typeface="Georgia"/>
                <a:cs typeface="Georgia"/>
                <a:sym typeface="Georgia"/>
              </a:rPr>
              <a:t>après avoir pris soin de faire mettre son frère aux fers et de pardonner le hors-la-loi.</a:t>
            </a:r>
          </a:p>
          <a:p>
            <a:endParaRPr lang="fr" sz="1400" dirty="0">
              <a:solidFill>
                <a:srgbClr val="000000"/>
              </a:solidFill>
              <a:latin typeface="Georgia"/>
              <a:ea typeface="Georgia"/>
              <a:cs typeface="Georgia"/>
              <a:sym typeface="Georgia"/>
            </a:endParaRPr>
          </a:p>
          <a:p>
            <a:endParaRPr lang="fr" sz="1400" dirty="0">
              <a:solidFill>
                <a:srgbClr val="000000"/>
              </a:solidFill>
              <a:latin typeface="Georgia"/>
              <a:ea typeface="Georgia"/>
              <a:cs typeface="Georgia"/>
              <a:sym typeface="Georgia"/>
            </a:endParaRPr>
          </a:p>
        </p:txBody>
      </p:sp>
      <p:sp>
        <p:nvSpPr>
          <p:cNvPr id="92" name="Shape 92"/>
          <p:cNvSpPr/>
          <p:nvPr/>
        </p:nvSpPr>
        <p:spPr>
          <a:xfrm rot="293774">
            <a:off x="485797" y="2438650"/>
            <a:ext cx="3937305" cy="3146441"/>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p:tgtEl>
                                          <p:spTgt spid="89"/>
                                        </p:tgtEl>
                                        <p:attrNameLst>
                                          <p:attrName>ppt_w</p:attrName>
                                        </p:attrNameLst>
                                      </p:cBhvr>
                                      <p:tavLst>
                                        <p:tav tm="0">
                                          <p:val>
                                            <p:strVal val="0"/>
                                          </p:val>
                                        </p:tav>
                                        <p:tav tm="100000">
                                          <p:val>
                                            <p:strVal val="#ppt_w"/>
                                          </p:val>
                                        </p:tav>
                                      </p:tavLst>
                                    </p:anim>
                                    <p:anim calcmode="lin" valueType="num">
                                      <p:cBhvr additive="base">
                                        <p:cTn id="8" dur="1000"/>
                                        <p:tgtEl>
                                          <p:spTgt spid="89"/>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1000"/>
                                        <p:tgtEl>
                                          <p:spTgt spid="92"/>
                                        </p:tgtEl>
                                        <p:attrNameLst>
                                          <p:attrName>ppt_w</p:attrName>
                                        </p:attrNameLst>
                                      </p:cBhvr>
                                      <p:tavLst>
                                        <p:tav tm="0">
                                          <p:val>
                                            <p:strVal val="0"/>
                                          </p:val>
                                        </p:tav>
                                        <p:tav tm="100000">
                                          <p:val>
                                            <p:strVal val="#ppt_w"/>
                                          </p:val>
                                        </p:tav>
                                      </p:tavLst>
                                    </p:anim>
                                    <p:anim calcmode="lin" valueType="num">
                                      <p:cBhvr additive="base">
                                        <p:cTn id="13" dur="1000"/>
                                        <p:tgtEl>
                                          <p:spTgt spid="92"/>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1300"/>
                                        <p:tgtEl>
                                          <p:spTgt spid="91"/>
                                        </p:tgtEl>
                                        <p:attrNameLst>
                                          <p:attrName>ppt_w</p:attrName>
                                        </p:attrNameLst>
                                      </p:cBhvr>
                                      <p:tavLst>
                                        <p:tav tm="0">
                                          <p:val>
                                            <p:strVal val="0"/>
                                          </p:val>
                                        </p:tav>
                                        <p:tav tm="100000">
                                          <p:val>
                                            <p:strVal val="#ppt_w"/>
                                          </p:val>
                                        </p:tav>
                                      </p:tavLst>
                                    </p:anim>
                                    <p:anim calcmode="lin" valueType="num">
                                      <p:cBhvr additive="base">
                                        <p:cTn id="18" dur="1300"/>
                                        <p:tgtEl>
                                          <p:spTgt spid="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1606</Words>
  <Application>Microsoft Office PowerPoint</Application>
  <PresentationFormat>Affichage à l'écran (4:3)</PresentationFormat>
  <Paragraphs>79</Paragraphs>
  <Slides>22</Slides>
  <Notes>22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
      <vt:lpstr>Robin des Bois </vt:lpstr>
      <vt:lpstr>Résumé en images</vt:lpstr>
      <vt:lpstr>Résumé de l'histoire</vt:lpstr>
      <vt:lpstr>Walt Disney </vt:lpstr>
      <vt:lpstr>Les personnages</vt:lpstr>
      <vt:lpstr>Robin des bois</vt:lpstr>
      <vt:lpstr>Belle Marianne</vt:lpstr>
      <vt:lpstr>Petit Jean</vt:lpstr>
      <vt:lpstr>Roi Richard</vt:lpstr>
      <vt:lpstr>Prince Jean</vt:lpstr>
      <vt:lpstr>Triste Sire</vt:lpstr>
      <vt:lpstr>Sheriff de Nottingham</vt:lpstr>
      <vt:lpstr>Pendard et Niquedouille </vt:lpstr>
      <vt:lpstr>Frère Tuck </vt:lpstr>
      <vt:lpstr>Adam de la Halle </vt:lpstr>
      <vt:lpstr>A Nottingham raconté par Adam de la Halle  </vt:lpstr>
      <vt:lpstr>Habitants de Nottingham </vt:lpstr>
      <vt:lpstr>Le film, le DVD et le succès </vt:lpstr>
      <vt:lpstr>Le succés  du dessin animé</vt:lpstr>
      <vt:lpstr>Bande annonce du dessin animé </vt:lpstr>
      <vt:lpstr>Dessin fait à la main </vt:lpstr>
      <vt:lpstr>La fin heureuse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 des Bois </dc:title>
  <cp:lastModifiedBy>Audrey et Nicolas</cp:lastModifiedBy>
  <cp:revision>1</cp:revision>
  <dcterms:modified xsi:type="dcterms:W3CDTF">2013-03-28T14:40:29Z</dcterms:modified>
</cp:coreProperties>
</file>